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2"/>
  </p:notesMasterIdLst>
  <p:sldIdLst>
    <p:sldId id="293" r:id="rId2"/>
    <p:sldId id="266" r:id="rId3"/>
    <p:sldId id="295" r:id="rId4"/>
    <p:sldId id="296" r:id="rId5"/>
    <p:sldId id="297" r:id="rId6"/>
    <p:sldId id="298" r:id="rId7"/>
    <p:sldId id="299" r:id="rId8"/>
    <p:sldId id="300" r:id="rId9"/>
    <p:sldId id="301" r:id="rId10"/>
    <p:sldId id="290"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637E"/>
    <a:srgbClr val="F8F6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3" autoAdjust="0"/>
    <p:restoredTop sz="94635"/>
  </p:normalViewPr>
  <p:slideViewPr>
    <p:cSldViewPr snapToGrid="0" snapToObjects="1" showGuides="1">
      <p:cViewPr varScale="1">
        <p:scale>
          <a:sx n="113" d="100"/>
          <a:sy n="113" d="100"/>
        </p:scale>
        <p:origin x="440" y="168"/>
      </p:cViewPr>
      <p:guideLst>
        <p:guide orient="horz" pos="2160"/>
        <p:guide pos="3840"/>
      </p:guideLst>
    </p:cSldViewPr>
  </p:slideViewPr>
  <p:outlineViewPr>
    <p:cViewPr>
      <p:scale>
        <a:sx n="33" d="100"/>
        <a:sy n="33" d="100"/>
      </p:scale>
      <p:origin x="0" y="-2024"/>
    </p:cViewPr>
  </p:outlineViewPr>
  <p:notesTextViewPr>
    <p:cViewPr>
      <p:scale>
        <a:sx n="1" d="1"/>
        <a:sy n="1" d="1"/>
      </p:scale>
      <p:origin x="0" y="0"/>
    </p:cViewPr>
  </p:notesTextViewPr>
  <p:sorterViewPr>
    <p:cViewPr>
      <p:scale>
        <a:sx n="82" d="100"/>
        <a:sy n="82"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B75B96-0528-4EB3-BD49-1B7E7EBAB967}" type="datetimeFigureOut">
              <a:rPr lang="zh-CN" altLang="en-US" smtClean="0"/>
              <a:t>2022/3/15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C148F-9A36-414E-A051-93CFF099168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a:t>
            </a:fld>
            <a:endParaRPr lang="zh-CN" altLang="en-US"/>
          </a:p>
        </p:txBody>
      </p:sp>
    </p:spTree>
    <p:extLst>
      <p:ext uri="{BB962C8B-B14F-4D97-AF65-F5344CB8AC3E}">
        <p14:creationId xmlns:p14="http://schemas.microsoft.com/office/powerpoint/2010/main" val="13133838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4">
            <a:alphaModFix amt="24000"/>
            <a:extLst>
              <a:ext uri="{28A0092B-C50C-407E-A947-70E740481C1C}">
                <a14:useLocalDpi xmlns:a14="http://schemas.microsoft.com/office/drawing/2010/main" val="0"/>
              </a:ext>
            </a:extLst>
          </a:blip>
          <a:srcRect t="23435" b="94"/>
          <a:stretch>
            <a:fillRect/>
          </a:stretch>
        </p:blipFill>
        <p:spPr>
          <a:xfrm>
            <a:off x="0" y="1"/>
            <a:ext cx="12192000" cy="6992471"/>
          </a:xfrm>
          <a:custGeom>
            <a:avLst/>
            <a:gdLst>
              <a:gd name="connsiteX0" fmla="*/ 0 w 12192000"/>
              <a:gd name="connsiteY0" fmla="*/ 0 h 6992471"/>
              <a:gd name="connsiteX1" fmla="*/ 12192000 w 12192000"/>
              <a:gd name="connsiteY1" fmla="*/ 0 h 6992471"/>
              <a:gd name="connsiteX2" fmla="*/ 12192000 w 12192000"/>
              <a:gd name="connsiteY2" fmla="*/ 6992471 h 6992471"/>
              <a:gd name="connsiteX3" fmla="*/ 0 w 12192000"/>
              <a:gd name="connsiteY3" fmla="*/ 6992471 h 6992471"/>
            </a:gdLst>
            <a:ahLst/>
            <a:cxnLst>
              <a:cxn ang="0">
                <a:pos x="connsiteX0" y="connsiteY0"/>
              </a:cxn>
              <a:cxn ang="0">
                <a:pos x="connsiteX1" y="connsiteY1"/>
              </a:cxn>
              <a:cxn ang="0">
                <a:pos x="connsiteX2" y="connsiteY2"/>
              </a:cxn>
              <a:cxn ang="0">
                <a:pos x="connsiteX3" y="connsiteY3"/>
              </a:cxn>
            </a:cxnLst>
            <a:rect l="l" t="t" r="r" b="b"/>
            <a:pathLst>
              <a:path w="12192000" h="6992471">
                <a:moveTo>
                  <a:pt x="0" y="0"/>
                </a:moveTo>
                <a:lnTo>
                  <a:pt x="12192000" y="0"/>
                </a:lnTo>
                <a:lnTo>
                  <a:pt x="12192000" y="6992471"/>
                </a:lnTo>
                <a:lnTo>
                  <a:pt x="0" y="6992471"/>
                </a:lnTo>
                <a:close/>
              </a:path>
            </a:pathLst>
          </a:cu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audio" Target="../media/media1.mp3"/><Relationship Id="rId3" Type="http://schemas.openxmlformats.org/officeDocument/2006/relationships/tags" Target="../tags/tag3.xml"/><Relationship Id="rId7" Type="http://schemas.microsoft.com/office/2007/relationships/media" Target="../media/media1.mp3"/><Relationship Id="rId12" Type="http://schemas.openxmlformats.org/officeDocument/2006/relationships/image" Target="../media/image2.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notesSlide" Target="../notesSlides/notesSlide1.xml"/><Relationship Id="rId5" Type="http://schemas.openxmlformats.org/officeDocument/2006/relationships/tags" Target="../tags/tag5.xml"/><Relationship Id="rId10" Type="http://schemas.openxmlformats.org/officeDocument/2006/relationships/slideLayout" Target="../slideLayouts/slideLayout1.xml"/><Relationship Id="rId4" Type="http://schemas.openxmlformats.org/officeDocument/2006/relationships/tags" Target="../tags/tag4.xml"/><Relationship Id="rId9" Type="http://schemas.openxmlformats.org/officeDocument/2006/relationships/tags" Target="../tags/tag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A_文本框 115"/>
          <p:cNvSpPr txBox="1"/>
          <p:nvPr>
            <p:custDataLst>
              <p:tags r:id="rId1"/>
            </p:custDataLst>
          </p:nvPr>
        </p:nvSpPr>
        <p:spPr>
          <a:xfrm>
            <a:off x="5867729" y="2340954"/>
            <a:ext cx="5509200" cy="1692771"/>
          </a:xfrm>
          <a:prstGeom prst="rect">
            <a:avLst/>
          </a:prstGeom>
          <a:noFill/>
        </p:spPr>
        <p:txBody>
          <a:bodyPr wrap="none" rtlCol="0">
            <a:spAutoFit/>
          </a:bodyPr>
          <a:lstStyle/>
          <a:p>
            <a:pPr algn="l"/>
            <a:r>
              <a:rPr kumimoji="1" lang="en-US" altLang="zh-CN" sz="60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NYC TAXI TRIP</a:t>
            </a:r>
          </a:p>
          <a:p>
            <a:pPr algn="l"/>
            <a:r>
              <a:rPr kumimoji="1" lang="en-US" altLang="zh-CN" sz="44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DATA PIPELINE</a:t>
            </a:r>
            <a:endParaRPr kumimoji="1" lang="zh-CN" altLang="en-US" sz="44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endParaRPr>
          </a:p>
        </p:txBody>
      </p:sp>
      <p:grpSp>
        <p:nvGrpSpPr>
          <p:cNvPr id="117" name="PA_组合 98"/>
          <p:cNvGrpSpPr/>
          <p:nvPr>
            <p:custDataLst>
              <p:tags r:id="rId2"/>
            </p:custDataLst>
          </p:nvPr>
        </p:nvGrpSpPr>
        <p:grpSpPr>
          <a:xfrm>
            <a:off x="-7636560" y="4658289"/>
            <a:ext cx="14520706" cy="15082672"/>
            <a:chOff x="0" y="0"/>
            <a:chExt cx="1232382" cy="1280079"/>
          </a:xfrm>
        </p:grpSpPr>
        <p:sp>
          <p:nvSpPr>
            <p:cNvPr id="118" name="chenying0907 92"/>
            <p:cNvSpPr/>
            <p:nvPr/>
          </p:nvSpPr>
          <p:spPr>
            <a:xfrm>
              <a:off x="63500" y="431806"/>
              <a:ext cx="1168883" cy="848274"/>
            </a:xfrm>
            <a:custGeom>
              <a:avLst/>
              <a:gdLst/>
              <a:ahLst/>
              <a:cxnLst>
                <a:cxn ang="0">
                  <a:pos x="wd2" y="hd2"/>
                </a:cxn>
                <a:cxn ang="5400000">
                  <a:pos x="wd2" y="hd2"/>
                </a:cxn>
                <a:cxn ang="10800000">
                  <a:pos x="wd2" y="hd2"/>
                </a:cxn>
                <a:cxn ang="16200000">
                  <a:pos x="wd2" y="hd2"/>
                </a:cxn>
              </a:cxnLst>
              <a:rect l="0" t="0" r="r" b="b"/>
              <a:pathLst>
                <a:path w="20569" h="20335" extrusionOk="0">
                  <a:moveTo>
                    <a:pt x="13379" y="9888"/>
                  </a:moveTo>
                  <a:cubicBezTo>
                    <a:pt x="16156" y="7987"/>
                    <a:pt x="19260" y="4290"/>
                    <a:pt x="20047" y="0"/>
                  </a:cubicBezTo>
                  <a:cubicBezTo>
                    <a:pt x="21600" y="7245"/>
                    <a:pt x="19676" y="14890"/>
                    <a:pt x="14434" y="18706"/>
                  </a:cubicBezTo>
                  <a:cubicBezTo>
                    <a:pt x="10460" y="21600"/>
                    <a:pt x="5646" y="20542"/>
                    <a:pt x="2448" y="16290"/>
                  </a:cubicBezTo>
                  <a:cubicBezTo>
                    <a:pt x="1349" y="14829"/>
                    <a:pt x="841" y="13153"/>
                    <a:pt x="0" y="11506"/>
                  </a:cubicBezTo>
                  <a:cubicBezTo>
                    <a:pt x="415" y="12319"/>
                    <a:pt x="2222" y="12745"/>
                    <a:pt x="2888" y="12873"/>
                  </a:cubicBezTo>
                  <a:cubicBezTo>
                    <a:pt x="4049" y="13097"/>
                    <a:pt x="5240" y="12941"/>
                    <a:pt x="6395" y="12727"/>
                  </a:cubicBezTo>
                  <a:cubicBezTo>
                    <a:pt x="8821" y="12276"/>
                    <a:pt x="11185" y="11390"/>
                    <a:pt x="13379" y="988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9" name="chenying0907 93"/>
            <p:cNvSpPr/>
            <p:nvPr/>
          </p:nvSpPr>
          <p:spPr>
            <a:xfrm>
              <a:off x="0" y="6"/>
              <a:ext cx="1229464" cy="1277756"/>
            </a:xfrm>
            <a:custGeom>
              <a:avLst/>
              <a:gdLst/>
              <a:ahLst/>
              <a:cxnLst>
                <a:cxn ang="0">
                  <a:pos x="wd2" y="hd2"/>
                </a:cxn>
                <a:cxn ang="5400000">
                  <a:pos x="wd2" y="hd2"/>
                </a:cxn>
                <a:cxn ang="10800000">
                  <a:pos x="wd2" y="hd2"/>
                </a:cxn>
                <a:cxn ang="16200000">
                  <a:pos x="wd2" y="hd2"/>
                </a:cxn>
              </a:cxnLst>
              <a:rect l="0" t="0" r="r" b="b"/>
              <a:pathLst>
                <a:path w="19314" h="17624" extrusionOk="0">
                  <a:moveTo>
                    <a:pt x="18089" y="13212"/>
                  </a:moveTo>
                  <a:cubicBezTo>
                    <a:pt x="20793" y="8665"/>
                    <a:pt x="19051" y="1688"/>
                    <a:pt x="12580" y="249"/>
                  </a:cubicBezTo>
                  <a:cubicBezTo>
                    <a:pt x="5779" y="-1264"/>
                    <a:pt x="-807" y="4397"/>
                    <a:pt x="81" y="10133"/>
                  </a:cubicBezTo>
                  <a:cubicBezTo>
                    <a:pt x="1215" y="17455"/>
                    <a:pt x="11799" y="20336"/>
                    <a:pt x="17105" y="14539"/>
                  </a:cubicBezTo>
                  <a:cubicBezTo>
                    <a:pt x="17481" y="14129"/>
                    <a:pt x="17809" y="13683"/>
                    <a:pt x="18089" y="13212"/>
                  </a:cubicBezTo>
                  <a:close/>
                </a:path>
              </a:pathLst>
            </a:custGeom>
            <a:noFill/>
            <a:ln w="762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0" name="chenying0907 94"/>
            <p:cNvSpPr/>
            <p:nvPr/>
          </p:nvSpPr>
          <p:spPr>
            <a:xfrm flipH="1" flipV="1">
              <a:off x="598375" y="0"/>
              <a:ext cx="12664" cy="1275141"/>
            </a:xfrm>
            <a:prstGeom prst="line">
              <a:avLst/>
            </a:prstGeom>
            <a:noFill/>
            <a:ln w="38100" cap="flat">
              <a:solidFill>
                <a:srgbClr val="46537A"/>
              </a:solidFill>
              <a:prstDash val="solid"/>
              <a:miter lim="400000"/>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121" name="chenying0907 95"/>
            <p:cNvSpPr/>
            <p:nvPr/>
          </p:nvSpPr>
          <p:spPr>
            <a:xfrm>
              <a:off x="228599" y="6"/>
              <a:ext cx="761433" cy="1264264"/>
            </a:xfrm>
            <a:custGeom>
              <a:avLst/>
              <a:gdLst/>
              <a:ahLst/>
              <a:cxnLst>
                <a:cxn ang="0">
                  <a:pos x="wd2" y="hd2"/>
                </a:cxn>
                <a:cxn ang="5400000">
                  <a:pos x="wd2" y="hd2"/>
                </a:cxn>
                <a:cxn ang="10800000">
                  <a:pos x="wd2" y="hd2"/>
                </a:cxn>
                <a:cxn ang="16200000">
                  <a:pos x="wd2" y="hd2"/>
                </a:cxn>
              </a:cxnLst>
              <a:rect l="0" t="0" r="r" b="b"/>
              <a:pathLst>
                <a:path w="20347" h="18273" extrusionOk="0">
                  <a:moveTo>
                    <a:pt x="12391" y="18096"/>
                  </a:moveTo>
                  <a:cubicBezTo>
                    <a:pt x="20299" y="16704"/>
                    <a:pt x="20971" y="9754"/>
                    <a:pt x="20010" y="6028"/>
                  </a:cubicBezTo>
                  <a:cubicBezTo>
                    <a:pt x="19534" y="4185"/>
                    <a:pt x="18487" y="1426"/>
                    <a:pt x="14982" y="544"/>
                  </a:cubicBezTo>
                  <a:cubicBezTo>
                    <a:pt x="3960" y="-2230"/>
                    <a:pt x="-629" y="6301"/>
                    <a:pt x="69" y="10363"/>
                  </a:cubicBezTo>
                  <a:cubicBezTo>
                    <a:pt x="598" y="13437"/>
                    <a:pt x="5155" y="19370"/>
                    <a:pt x="12391" y="1809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2" name="chenying0907 96"/>
            <p:cNvSpPr/>
            <p:nvPr/>
          </p:nvSpPr>
          <p:spPr>
            <a:xfrm>
              <a:off x="50800" y="381006"/>
              <a:ext cx="1143000" cy="53669"/>
            </a:xfrm>
            <a:custGeom>
              <a:avLst/>
              <a:gdLst/>
              <a:ahLst/>
              <a:cxnLst>
                <a:cxn ang="0">
                  <a:pos x="wd2" y="hd2"/>
                </a:cxn>
                <a:cxn ang="5400000">
                  <a:pos x="wd2" y="hd2"/>
                </a:cxn>
                <a:cxn ang="10800000">
                  <a:pos x="wd2" y="hd2"/>
                </a:cxn>
                <a:cxn ang="16200000">
                  <a:pos x="wd2" y="hd2"/>
                </a:cxn>
              </a:cxnLst>
              <a:rect l="0" t="0" r="r" b="b"/>
              <a:pathLst>
                <a:path w="21600" h="17084" extrusionOk="0">
                  <a:moveTo>
                    <a:pt x="0" y="10975"/>
                  </a:moveTo>
                  <a:cubicBezTo>
                    <a:pt x="5633" y="-4190"/>
                    <a:pt x="11507" y="-2443"/>
                    <a:pt x="17154" y="8930"/>
                  </a:cubicBezTo>
                  <a:cubicBezTo>
                    <a:pt x="18363" y="11362"/>
                    <a:pt x="19610" y="11211"/>
                    <a:pt x="20810" y="14623"/>
                  </a:cubicBezTo>
                  <a:cubicBezTo>
                    <a:pt x="21087" y="15412"/>
                    <a:pt x="21308" y="17410"/>
                    <a:pt x="21600" y="1703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3" name="chenying0907 97"/>
            <p:cNvSpPr/>
            <p:nvPr/>
          </p:nvSpPr>
          <p:spPr>
            <a:xfrm>
              <a:off x="38100" y="825506"/>
              <a:ext cx="1163030" cy="32301"/>
            </a:xfrm>
            <a:custGeom>
              <a:avLst/>
              <a:gdLst/>
              <a:ahLst/>
              <a:cxnLst>
                <a:cxn ang="0">
                  <a:pos x="wd2" y="hd2"/>
                </a:cxn>
                <a:cxn ang="5400000">
                  <a:pos x="wd2" y="hd2"/>
                </a:cxn>
                <a:cxn ang="10800000">
                  <a:pos x="wd2" y="hd2"/>
                </a:cxn>
                <a:cxn ang="16200000">
                  <a:pos x="wd2" y="hd2"/>
                </a:cxn>
              </a:cxnLst>
              <a:rect l="0" t="0" r="r" b="b"/>
              <a:pathLst>
                <a:path w="21600" h="19683" extrusionOk="0">
                  <a:moveTo>
                    <a:pt x="0" y="13166"/>
                  </a:moveTo>
                  <a:cubicBezTo>
                    <a:pt x="1349" y="4232"/>
                    <a:pt x="2977" y="14571"/>
                    <a:pt x="4335" y="16158"/>
                  </a:cubicBezTo>
                  <a:cubicBezTo>
                    <a:pt x="8003" y="20406"/>
                    <a:pt x="11670" y="21600"/>
                    <a:pt x="15337" y="15282"/>
                  </a:cubicBezTo>
                  <a:cubicBezTo>
                    <a:pt x="17520" y="11503"/>
                    <a:pt x="19444" y="1457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11" name="PA_组合 139"/>
          <p:cNvGrpSpPr/>
          <p:nvPr>
            <p:custDataLst>
              <p:tags r:id="rId3"/>
            </p:custDataLst>
          </p:nvPr>
        </p:nvGrpSpPr>
        <p:grpSpPr>
          <a:xfrm rot="8548729">
            <a:off x="1987285" y="4119770"/>
            <a:ext cx="2611427" cy="242835"/>
            <a:chOff x="12700" y="-1"/>
            <a:chExt cx="1395068" cy="386881"/>
          </a:xfrm>
        </p:grpSpPr>
        <p:sp>
          <p:nvSpPr>
            <p:cNvPr id="112" name="chenying0907 135"/>
            <p:cNvSpPr/>
            <p:nvPr/>
          </p:nvSpPr>
          <p:spPr>
            <a:xfrm>
              <a:off x="1371600" y="-1"/>
              <a:ext cx="36168" cy="33651"/>
            </a:xfrm>
            <a:custGeom>
              <a:avLst/>
              <a:gdLst/>
              <a:ahLst/>
              <a:cxnLst>
                <a:cxn ang="0">
                  <a:pos x="wd2" y="hd2"/>
                </a:cxn>
                <a:cxn ang="5400000">
                  <a:pos x="wd2" y="hd2"/>
                </a:cxn>
                <a:cxn ang="10800000">
                  <a:pos x="wd2" y="hd2"/>
                </a:cxn>
                <a:cxn ang="16200000">
                  <a:pos x="wd2" y="hd2"/>
                </a:cxn>
              </a:cxnLst>
              <a:rect l="0" t="0" r="r" b="b"/>
              <a:pathLst>
                <a:path w="14919" h="14783" extrusionOk="0">
                  <a:moveTo>
                    <a:pt x="14668" y="9624"/>
                  </a:moveTo>
                  <a:cubicBezTo>
                    <a:pt x="13296" y="16702"/>
                    <a:pt x="3141" y="16108"/>
                    <a:pt x="711" y="10207"/>
                  </a:cubicBezTo>
                  <a:cubicBezTo>
                    <a:pt x="-4134" y="-1569"/>
                    <a:pt x="17466" y="-4898"/>
                    <a:pt x="14668" y="9624"/>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4" name="chenying0907 136"/>
            <p:cNvSpPr/>
            <p:nvPr/>
          </p:nvSpPr>
          <p:spPr>
            <a:xfrm>
              <a:off x="12700" y="12698"/>
              <a:ext cx="1352489" cy="374182"/>
            </a:xfrm>
            <a:custGeom>
              <a:avLst/>
              <a:gdLst/>
              <a:ahLst/>
              <a:cxnLst>
                <a:cxn ang="0">
                  <a:pos x="wd2" y="hd2"/>
                </a:cxn>
                <a:cxn ang="5400000">
                  <a:pos x="wd2" y="hd2"/>
                </a:cxn>
                <a:cxn ang="10800000">
                  <a:pos x="wd2" y="hd2"/>
                </a:cxn>
                <a:cxn ang="16200000">
                  <a:pos x="wd2" y="hd2"/>
                </a:cxn>
              </a:cxnLst>
              <a:rect l="0" t="0" r="r" b="b"/>
              <a:pathLst>
                <a:path w="21600" h="19912" extrusionOk="0">
                  <a:moveTo>
                    <a:pt x="0" y="11488"/>
                  </a:moveTo>
                  <a:cubicBezTo>
                    <a:pt x="487" y="15274"/>
                    <a:pt x="2411" y="21290"/>
                    <a:pt x="3846" y="19628"/>
                  </a:cubicBezTo>
                  <a:cubicBezTo>
                    <a:pt x="4495" y="18877"/>
                    <a:pt x="4749" y="16868"/>
                    <a:pt x="5017" y="14957"/>
                  </a:cubicBezTo>
                  <a:cubicBezTo>
                    <a:pt x="5420" y="12072"/>
                    <a:pt x="5921" y="7692"/>
                    <a:pt x="6882" y="6380"/>
                  </a:cubicBezTo>
                  <a:cubicBezTo>
                    <a:pt x="7909" y="4976"/>
                    <a:pt x="8909" y="7635"/>
                    <a:pt x="9446" y="10215"/>
                  </a:cubicBezTo>
                  <a:cubicBezTo>
                    <a:pt x="10035" y="13042"/>
                    <a:pt x="10932" y="15637"/>
                    <a:pt x="12033" y="14691"/>
                  </a:cubicBezTo>
                  <a:cubicBezTo>
                    <a:pt x="13984" y="13011"/>
                    <a:pt x="12576" y="4396"/>
                    <a:pt x="14172" y="1656"/>
                  </a:cubicBezTo>
                  <a:cubicBezTo>
                    <a:pt x="14906" y="396"/>
                    <a:pt x="15577" y="1880"/>
                    <a:pt x="16102" y="3544"/>
                  </a:cubicBezTo>
                  <a:cubicBezTo>
                    <a:pt x="16745" y="5586"/>
                    <a:pt x="17079" y="7207"/>
                    <a:pt x="18030" y="7490"/>
                  </a:cubicBezTo>
                  <a:cubicBezTo>
                    <a:pt x="18588" y="7656"/>
                    <a:pt x="19101" y="6897"/>
                    <a:pt x="19447" y="5427"/>
                  </a:cubicBezTo>
                  <a:cubicBezTo>
                    <a:pt x="19755" y="4117"/>
                    <a:pt x="19782" y="1393"/>
                    <a:pt x="20208" y="457"/>
                  </a:cubicBezTo>
                  <a:cubicBezTo>
                    <a:pt x="20555" y="-310"/>
                    <a:pt x="21224" y="60"/>
                    <a:pt x="21600" y="337"/>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24" name="PA_组合 131"/>
          <p:cNvGrpSpPr/>
          <p:nvPr>
            <p:custDataLst>
              <p:tags r:id="rId4"/>
            </p:custDataLst>
          </p:nvPr>
        </p:nvGrpSpPr>
        <p:grpSpPr>
          <a:xfrm rot="10800000" flipV="1">
            <a:off x="4089895" y="1843810"/>
            <a:ext cx="1853202" cy="1592622"/>
            <a:chOff x="0" y="0"/>
            <a:chExt cx="1270000" cy="1091425"/>
          </a:xfrm>
        </p:grpSpPr>
        <p:sp>
          <p:nvSpPr>
            <p:cNvPr id="125" name="chenying0907 125"/>
            <p:cNvSpPr/>
            <p:nvPr/>
          </p:nvSpPr>
          <p:spPr>
            <a:xfrm>
              <a:off x="355600" y="266700"/>
              <a:ext cx="648718" cy="808279"/>
            </a:xfrm>
            <a:custGeom>
              <a:avLst/>
              <a:gdLst/>
              <a:ahLst/>
              <a:cxnLst>
                <a:cxn ang="0">
                  <a:pos x="wd2" y="hd2"/>
                </a:cxn>
                <a:cxn ang="5400000">
                  <a:pos x="wd2" y="hd2"/>
                </a:cxn>
                <a:cxn ang="10800000">
                  <a:pos x="wd2" y="hd2"/>
                </a:cxn>
                <a:cxn ang="16200000">
                  <a:pos x="wd2" y="hd2"/>
                </a:cxn>
              </a:cxnLst>
              <a:rect l="0" t="0" r="r" b="b"/>
              <a:pathLst>
                <a:path w="21600" h="21600" extrusionOk="0">
                  <a:moveTo>
                    <a:pt x="17371" y="15519"/>
                  </a:moveTo>
                  <a:cubicBezTo>
                    <a:pt x="18543" y="17158"/>
                    <a:pt x="18935" y="19724"/>
                    <a:pt x="19275" y="21600"/>
                  </a:cubicBezTo>
                  <a:cubicBezTo>
                    <a:pt x="19609" y="18899"/>
                    <a:pt x="20824" y="15817"/>
                    <a:pt x="21600" y="13143"/>
                  </a:cubicBezTo>
                  <a:lnTo>
                    <a:pt x="0" y="0"/>
                  </a:lnTo>
                  <a:cubicBezTo>
                    <a:pt x="0" y="0"/>
                    <a:pt x="17371" y="15519"/>
                    <a:pt x="17371" y="15519"/>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126" name="Group 130"/>
            <p:cNvGrpSpPr/>
            <p:nvPr/>
          </p:nvGrpSpPr>
          <p:grpSpPr>
            <a:xfrm>
              <a:off x="0" y="0"/>
              <a:ext cx="1270000" cy="1091426"/>
              <a:chOff x="0" y="0"/>
              <a:chExt cx="1270000" cy="1091425"/>
            </a:xfrm>
          </p:grpSpPr>
          <p:sp>
            <p:nvSpPr>
              <p:cNvPr id="127" name="chenying0907 126"/>
              <p:cNvSpPr/>
              <p:nvPr/>
            </p:nvSpPr>
            <p:spPr>
              <a:xfrm>
                <a:off x="0" y="0"/>
                <a:ext cx="888592" cy="10914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8516" y="5552"/>
                      <a:pt x="15211" y="10785"/>
                      <a:pt x="21600" y="16688"/>
                    </a:cubicBezTo>
                    <a:cubicBezTo>
                      <a:pt x="18956" y="18979"/>
                      <a:pt x="14998" y="19147"/>
                      <a:pt x="12325" y="21600"/>
                    </a:cubicBezTo>
                    <a:cubicBezTo>
                      <a:pt x="8974" y="17526"/>
                      <a:pt x="8870" y="15376"/>
                      <a:pt x="6637" y="10800"/>
                    </a:cubicBezTo>
                    <a:cubicBezTo>
                      <a:pt x="5366" y="8193"/>
                      <a:pt x="2056" y="2254"/>
                      <a:pt x="0" y="0"/>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8" name="chenying0907 127"/>
              <p:cNvSpPr/>
              <p:nvPr/>
            </p:nvSpPr>
            <p:spPr>
              <a:xfrm>
                <a:off x="0" y="0"/>
                <a:ext cx="1270000" cy="755973"/>
              </a:xfrm>
              <a:custGeom>
                <a:avLst/>
                <a:gdLst/>
                <a:ahLst/>
                <a:cxnLst>
                  <a:cxn ang="0">
                    <a:pos x="wd2" y="hd2"/>
                  </a:cxn>
                  <a:cxn ang="5400000">
                    <a:pos x="wd2" y="hd2"/>
                  </a:cxn>
                  <a:cxn ang="10800000">
                    <a:pos x="wd2" y="hd2"/>
                  </a:cxn>
                  <a:cxn ang="16200000">
                    <a:pos x="wd2" y="hd2"/>
                  </a:cxn>
                </a:cxnLst>
                <a:rect l="0" t="0" r="r" b="b"/>
                <a:pathLst>
                  <a:path w="21600" h="21600" extrusionOk="0">
                    <a:moveTo>
                      <a:pt x="9380" y="12054"/>
                    </a:moveTo>
                    <a:cubicBezTo>
                      <a:pt x="11598" y="15147"/>
                      <a:pt x="14200" y="19689"/>
                      <a:pt x="16833" y="21600"/>
                    </a:cubicBezTo>
                    <a:cubicBezTo>
                      <a:pt x="18014" y="19571"/>
                      <a:pt x="20025" y="17911"/>
                      <a:pt x="21600" y="16704"/>
                    </a:cubicBezTo>
                    <a:cubicBezTo>
                      <a:pt x="14953" y="11525"/>
                      <a:pt x="7053" y="3483"/>
                      <a:pt x="0" y="0"/>
                    </a:cubicBezTo>
                    <a:cubicBezTo>
                      <a:pt x="0" y="0"/>
                      <a:pt x="6515" y="8057"/>
                      <a:pt x="9380" y="12054"/>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9" name="chenying0907 128"/>
              <p:cNvSpPr/>
              <p:nvPr/>
            </p:nvSpPr>
            <p:spPr>
              <a:xfrm>
                <a:off x="876300" y="762000"/>
                <a:ext cx="127000" cy="316465"/>
              </a:xfrm>
              <a:custGeom>
                <a:avLst/>
                <a:gdLst/>
                <a:ahLst/>
                <a:cxnLst>
                  <a:cxn ang="0">
                    <a:pos x="wd2" y="hd2"/>
                  </a:cxn>
                  <a:cxn ang="5400000">
                    <a:pos x="wd2" y="hd2"/>
                  </a:cxn>
                  <a:cxn ang="10800000">
                    <a:pos x="wd2" y="hd2"/>
                  </a:cxn>
                  <a:cxn ang="16200000">
                    <a:pos x="wd2" y="hd2"/>
                  </a:cxn>
                </a:cxnLst>
                <a:rect l="0" t="0" r="r" b="b"/>
                <a:pathLst>
                  <a:path w="21600" h="21600" extrusionOk="0">
                    <a:moveTo>
                      <a:pt x="0" y="6068"/>
                    </a:moveTo>
                    <a:cubicBezTo>
                      <a:pt x="5986" y="10255"/>
                      <a:pt x="7989" y="16810"/>
                      <a:pt x="9724" y="21600"/>
                    </a:cubicBezTo>
                    <a:cubicBezTo>
                      <a:pt x="11432" y="14701"/>
                      <a:pt x="17634" y="6830"/>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0" name="chenying0907 129"/>
              <p:cNvSpPr/>
              <p:nvPr/>
            </p:nvSpPr>
            <p:spPr>
              <a:xfrm>
                <a:off x="749300" y="952500"/>
                <a:ext cx="177800" cy="1143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94" y="9254"/>
                      <a:pt x="14545" y="14595"/>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131" name="PA_组合 22"/>
          <p:cNvGrpSpPr/>
          <p:nvPr>
            <p:custDataLst>
              <p:tags r:id="rId5"/>
            </p:custDataLst>
          </p:nvPr>
        </p:nvGrpSpPr>
        <p:grpSpPr>
          <a:xfrm rot="1234529">
            <a:off x="482285" y="2454063"/>
            <a:ext cx="2146377" cy="980262"/>
            <a:chOff x="0" y="-1"/>
            <a:chExt cx="1887191" cy="861891"/>
          </a:xfrm>
        </p:grpSpPr>
        <p:sp>
          <p:nvSpPr>
            <p:cNvPr id="132"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3"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35" name="PA_组合 22"/>
          <p:cNvGrpSpPr/>
          <p:nvPr>
            <p:custDataLst>
              <p:tags r:id="rId6"/>
            </p:custDataLst>
          </p:nvPr>
        </p:nvGrpSpPr>
        <p:grpSpPr>
          <a:xfrm rot="2133593">
            <a:off x="3993938" y="5500414"/>
            <a:ext cx="588962" cy="268982"/>
            <a:chOff x="0" y="-1"/>
            <a:chExt cx="1887191" cy="861891"/>
          </a:xfrm>
        </p:grpSpPr>
        <p:sp>
          <p:nvSpPr>
            <p:cNvPr id="36"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7"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pic>
        <p:nvPicPr>
          <p:cNvPr id="2" name="PA_Lullatone - seasonal produce">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2"/>
          <a:stretch>
            <a:fillRect/>
          </a:stretch>
        </p:blipFill>
        <p:spPr>
          <a:xfrm>
            <a:off x="2124534" y="-1477958"/>
            <a:ext cx="812800" cy="812800"/>
          </a:xfrm>
          <a:prstGeom prst="rect">
            <a:avLst/>
          </a:prstGeom>
        </p:spPr>
      </p:pic>
      <p:sp>
        <p:nvSpPr>
          <p:cNvPr id="27" name="PA_文本框 115">
            <a:extLst>
              <a:ext uri="{FF2B5EF4-FFF2-40B4-BE49-F238E27FC236}">
                <a16:creationId xmlns:a16="http://schemas.microsoft.com/office/drawing/2014/main" id="{F022597C-BAE7-9044-8D4B-5E1BF4A9E144}"/>
              </a:ext>
            </a:extLst>
          </p:cNvPr>
          <p:cNvSpPr txBox="1"/>
          <p:nvPr>
            <p:custDataLst>
              <p:tags r:id="rId9"/>
            </p:custDataLst>
          </p:nvPr>
        </p:nvSpPr>
        <p:spPr>
          <a:xfrm>
            <a:off x="5943097" y="4033725"/>
            <a:ext cx="5984715" cy="369332"/>
          </a:xfrm>
          <a:prstGeom prst="rect">
            <a:avLst/>
          </a:prstGeom>
          <a:noFill/>
        </p:spPr>
        <p:txBody>
          <a:bodyPr wrap="none" rtlCol="0">
            <a:spAutoFit/>
          </a:bodyPr>
          <a:lstStyle/>
          <a:p>
            <a:r>
              <a:rPr kumimoji="1" lang="en-US" altLang="zh-CN"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Link </a:t>
            </a:r>
            <a:r>
              <a:rPr kumimoji="1" lang="en-US" altLang="zh-CN" dirty="0" err="1">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github</a:t>
            </a:r>
            <a:r>
              <a:rPr kumimoji="1" lang="en-US" altLang="zh-CN"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 https://</a:t>
            </a:r>
            <a:r>
              <a:rPr kumimoji="1" lang="en-US" altLang="zh-CN" dirty="0" err="1">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github.com</a:t>
            </a:r>
            <a:r>
              <a:rPr kumimoji="1" lang="en-US" altLang="zh-CN"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a:t>
            </a:r>
            <a:r>
              <a:rPr kumimoji="1" lang="en-US" altLang="zh-CN" dirty="0" err="1">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mufidnuha</a:t>
            </a:r>
            <a:r>
              <a:rPr kumimoji="1" lang="en-US" altLang="zh-CN"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a:t>
            </a:r>
            <a:r>
              <a:rPr kumimoji="1" lang="en-US" altLang="zh-CN" dirty="0" err="1">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nyc</a:t>
            </a:r>
            <a:r>
              <a:rPr kumimoji="1" lang="en-US" altLang="zh-CN"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-taxi </a:t>
            </a:r>
            <a:endParaRPr kumimoji="1" lang="zh-CN" altLang="en-US"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8" presetClass="emph" presetSubtype="0" fill="hold" nodeType="afterEffect">
                                  <p:stCondLst>
                                    <p:cond delay="0"/>
                                  </p:stCondLst>
                                  <p:childTnLst>
                                    <p:animRot by="21600000">
                                      <p:cBhvr>
                                        <p:cTn id="9" dur="2000" fill="hold"/>
                                        <p:tgtEl>
                                          <p:spTgt spid="117"/>
                                        </p:tgtEl>
                                        <p:attrNameLst>
                                          <p:attrName>r</p:attrName>
                                        </p:attrNameLst>
                                      </p:cBhvr>
                                    </p:animRot>
                                  </p:childTnLst>
                                </p:cTn>
                              </p:par>
                              <p:par>
                                <p:cTn id="10" presetID="53" presetClass="entr" presetSubtype="16" fill="hold" nodeType="withEffect">
                                  <p:stCondLst>
                                    <p:cond delay="0"/>
                                  </p:stCondLst>
                                  <p:childTnLst>
                                    <p:set>
                                      <p:cBhvr>
                                        <p:cTn id="11" dur="1" fill="hold">
                                          <p:stCondLst>
                                            <p:cond delay="0"/>
                                          </p:stCondLst>
                                        </p:cTn>
                                        <p:tgtEl>
                                          <p:spTgt spid="131"/>
                                        </p:tgtEl>
                                        <p:attrNameLst>
                                          <p:attrName>style.visibility</p:attrName>
                                        </p:attrNameLst>
                                      </p:cBhvr>
                                      <p:to>
                                        <p:strVal val="visible"/>
                                      </p:to>
                                    </p:set>
                                    <p:anim calcmode="lin" valueType="num">
                                      <p:cBhvr>
                                        <p:cTn id="12" dur="500" fill="hold"/>
                                        <p:tgtEl>
                                          <p:spTgt spid="131"/>
                                        </p:tgtEl>
                                        <p:attrNameLst>
                                          <p:attrName>ppt_w</p:attrName>
                                        </p:attrNameLst>
                                      </p:cBhvr>
                                      <p:tavLst>
                                        <p:tav tm="0">
                                          <p:val>
                                            <p:fltVal val="0"/>
                                          </p:val>
                                        </p:tav>
                                        <p:tav tm="100000">
                                          <p:val>
                                            <p:strVal val="#ppt_w"/>
                                          </p:val>
                                        </p:tav>
                                      </p:tavLst>
                                    </p:anim>
                                    <p:anim calcmode="lin" valueType="num">
                                      <p:cBhvr>
                                        <p:cTn id="13" dur="500" fill="hold"/>
                                        <p:tgtEl>
                                          <p:spTgt spid="131"/>
                                        </p:tgtEl>
                                        <p:attrNameLst>
                                          <p:attrName>ppt_h</p:attrName>
                                        </p:attrNameLst>
                                      </p:cBhvr>
                                      <p:tavLst>
                                        <p:tav tm="0">
                                          <p:val>
                                            <p:fltVal val="0"/>
                                          </p:val>
                                        </p:tav>
                                        <p:tav tm="100000">
                                          <p:val>
                                            <p:strVal val="#ppt_h"/>
                                          </p:val>
                                        </p:tav>
                                      </p:tavLst>
                                    </p:anim>
                                    <p:animEffect transition="in" filter="fade">
                                      <p:cBhvr>
                                        <p:cTn id="14" dur="500"/>
                                        <p:tgtEl>
                                          <p:spTgt spid="131"/>
                                        </p:tgtEl>
                                      </p:cBhvr>
                                    </p:animEffect>
                                  </p:childTnLst>
                                </p:cTn>
                              </p:par>
                              <p:par>
                                <p:cTn id="15" presetID="53" presetClass="entr" presetSubtype="16"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2" presetClass="entr" presetSubtype="12" fill="hold" nodeType="withEffect">
                                  <p:stCondLst>
                                    <p:cond delay="500"/>
                                  </p:stCondLst>
                                  <p:childTnLst>
                                    <p:set>
                                      <p:cBhvr>
                                        <p:cTn id="21" dur="1" fill="hold">
                                          <p:stCondLst>
                                            <p:cond delay="0"/>
                                          </p:stCondLst>
                                        </p:cTn>
                                        <p:tgtEl>
                                          <p:spTgt spid="124"/>
                                        </p:tgtEl>
                                        <p:attrNameLst>
                                          <p:attrName>style.visibility</p:attrName>
                                        </p:attrNameLst>
                                      </p:cBhvr>
                                      <p:to>
                                        <p:strVal val="visible"/>
                                      </p:to>
                                    </p:set>
                                    <p:anim calcmode="lin" valueType="num">
                                      <p:cBhvr additive="base">
                                        <p:cTn id="22" dur="500" fill="hold"/>
                                        <p:tgtEl>
                                          <p:spTgt spid="124"/>
                                        </p:tgtEl>
                                        <p:attrNameLst>
                                          <p:attrName>ppt_x</p:attrName>
                                        </p:attrNameLst>
                                      </p:cBhvr>
                                      <p:tavLst>
                                        <p:tav tm="0">
                                          <p:val>
                                            <p:strVal val="0-#ppt_w/2"/>
                                          </p:val>
                                        </p:tav>
                                        <p:tav tm="100000">
                                          <p:val>
                                            <p:strVal val="#ppt_x"/>
                                          </p:val>
                                        </p:tav>
                                      </p:tavLst>
                                    </p:anim>
                                    <p:anim calcmode="lin" valueType="num">
                                      <p:cBhvr additive="base">
                                        <p:cTn id="23" dur="500" fill="hold"/>
                                        <p:tgtEl>
                                          <p:spTgt spid="124"/>
                                        </p:tgtEl>
                                        <p:attrNameLst>
                                          <p:attrName>ppt_y</p:attrName>
                                        </p:attrNameLst>
                                      </p:cBhvr>
                                      <p:tavLst>
                                        <p:tav tm="0">
                                          <p:val>
                                            <p:strVal val="1+#ppt_h/2"/>
                                          </p:val>
                                        </p:tav>
                                        <p:tav tm="100000">
                                          <p:val>
                                            <p:strVal val="#ppt_y"/>
                                          </p:val>
                                        </p:tav>
                                      </p:tavLst>
                                    </p:anim>
                                  </p:childTnLst>
                                </p:cTn>
                              </p:par>
                              <p:par>
                                <p:cTn id="24" presetID="22" presetClass="entr" presetSubtype="4" fill="hold" nodeType="withEffect">
                                  <p:stCondLst>
                                    <p:cond delay="1000"/>
                                  </p:stCondLst>
                                  <p:childTnLst>
                                    <p:set>
                                      <p:cBhvr>
                                        <p:cTn id="25" dur="1" fill="hold">
                                          <p:stCondLst>
                                            <p:cond delay="0"/>
                                          </p:stCondLst>
                                        </p:cTn>
                                        <p:tgtEl>
                                          <p:spTgt spid="111"/>
                                        </p:tgtEl>
                                        <p:attrNameLst>
                                          <p:attrName>style.visibility</p:attrName>
                                        </p:attrNameLst>
                                      </p:cBhvr>
                                      <p:to>
                                        <p:strVal val="visible"/>
                                      </p:to>
                                    </p:set>
                                    <p:animEffect transition="in" filter="wipe(down)">
                                      <p:cBhvr>
                                        <p:cTn id="26" dur="500"/>
                                        <p:tgtEl>
                                          <p:spTgt spid="111"/>
                                        </p:tgtEl>
                                      </p:cBhvr>
                                    </p:animEffect>
                                  </p:childTnLst>
                                </p:cTn>
                              </p:par>
                              <p:par>
                                <p:cTn id="27" presetID="2" presetClass="entr" presetSubtype="2" fill="hold" grpId="0" nodeType="withEffect">
                                  <p:stCondLst>
                                    <p:cond delay="1000"/>
                                  </p:stCondLst>
                                  <p:iterate type="lt">
                                    <p:tmPct val="10000"/>
                                  </p:iterate>
                                  <p:childTnLst>
                                    <p:set>
                                      <p:cBhvr>
                                        <p:cTn id="28" dur="1" fill="hold">
                                          <p:stCondLst>
                                            <p:cond delay="0"/>
                                          </p:stCondLst>
                                        </p:cTn>
                                        <p:tgtEl>
                                          <p:spTgt spid="116"/>
                                        </p:tgtEl>
                                        <p:attrNameLst>
                                          <p:attrName>style.visibility</p:attrName>
                                        </p:attrNameLst>
                                      </p:cBhvr>
                                      <p:to>
                                        <p:strVal val="visible"/>
                                      </p:to>
                                    </p:set>
                                    <p:anim calcmode="lin" valueType="num">
                                      <p:cBhvr additive="base">
                                        <p:cTn id="29" dur="500" fill="hold"/>
                                        <p:tgtEl>
                                          <p:spTgt spid="116"/>
                                        </p:tgtEl>
                                        <p:attrNameLst>
                                          <p:attrName>ppt_x</p:attrName>
                                        </p:attrNameLst>
                                      </p:cBhvr>
                                      <p:tavLst>
                                        <p:tav tm="0">
                                          <p:val>
                                            <p:strVal val="1+#ppt_w/2"/>
                                          </p:val>
                                        </p:tav>
                                        <p:tav tm="100000">
                                          <p:val>
                                            <p:strVal val="#ppt_x"/>
                                          </p:val>
                                        </p:tav>
                                      </p:tavLst>
                                    </p:anim>
                                    <p:anim calcmode="lin" valueType="num">
                                      <p:cBhvr additive="base">
                                        <p:cTn id="30" dur="500" fill="hold"/>
                                        <p:tgtEl>
                                          <p:spTgt spid="1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1000"/>
                                  </p:stCondLst>
                                  <p:iterate type="lt">
                                    <p:tmPct val="10000"/>
                                  </p:iterate>
                                  <p:childTnLst>
                                    <p:set>
                                      <p:cBhvr>
                                        <p:cTn id="32" dur="1" fill="hold">
                                          <p:stCondLst>
                                            <p:cond delay="0"/>
                                          </p:stCondLst>
                                        </p:cTn>
                                        <p:tgtEl>
                                          <p:spTgt spid="27"/>
                                        </p:tgtEl>
                                        <p:attrNameLst>
                                          <p:attrName>style.visibility</p:attrName>
                                        </p:attrNameLst>
                                      </p:cBhvr>
                                      <p:to>
                                        <p:strVal val="visible"/>
                                      </p:to>
                                    </p:set>
                                    <p:anim calcmode="lin" valueType="num">
                                      <p:cBhvr additive="base">
                                        <p:cTn id="33" dur="500" fill="hold"/>
                                        <p:tgtEl>
                                          <p:spTgt spid="27"/>
                                        </p:tgtEl>
                                        <p:attrNameLst>
                                          <p:attrName>ppt_x</p:attrName>
                                        </p:attrNameLst>
                                      </p:cBhvr>
                                      <p:tavLst>
                                        <p:tav tm="0">
                                          <p:val>
                                            <p:strVal val="1+#ppt_w/2"/>
                                          </p:val>
                                        </p:tav>
                                        <p:tav tm="100000">
                                          <p:val>
                                            <p:strVal val="#ppt_x"/>
                                          </p:val>
                                        </p:tav>
                                      </p:tavLst>
                                    </p:anim>
                                    <p:anim calcmode="lin" valueType="num">
                                      <p:cBhvr additive="base">
                                        <p:cTn id="34"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5" repeatCount="indefinite" fill="hold" display="0">
                  <p:stCondLst>
                    <p:cond delay="indefinite"/>
                  </p:stCondLst>
                  <p:endCondLst>
                    <p:cond evt="onStopAudio" delay="0">
                      <p:tgtEl>
                        <p:sldTgt/>
                      </p:tgtEl>
                    </p:cond>
                  </p:endCondLst>
                </p:cTn>
                <p:tgtEl>
                  <p:spTgt spid="2"/>
                </p:tgtEl>
              </p:cMediaNode>
            </p:audio>
          </p:childTnLst>
        </p:cTn>
      </p:par>
    </p:tnLst>
    <p:bldLst>
      <p:bldP spid="116" grpId="0"/>
      <p:bldP spid="2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823396" y="2387027"/>
            <a:ext cx="5544150" cy="1200329"/>
          </a:xfrm>
          <a:prstGeom prst="rect">
            <a:avLst/>
          </a:prstGeom>
          <a:noFill/>
        </p:spPr>
        <p:txBody>
          <a:bodyPr wrap="square" rtlCol="0">
            <a:spAutoFit/>
          </a:bodyPr>
          <a:lstStyle/>
          <a:p>
            <a:r>
              <a:rPr kumimoji="1" lang="en-US" altLang="zh-CN" sz="7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Thank You</a:t>
            </a:r>
            <a:endParaRPr kumimoji="1" lang="zh-CN" altLang="en-US" sz="7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5" name="Group 24"/>
          <p:cNvGrpSpPr/>
          <p:nvPr/>
        </p:nvGrpSpPr>
        <p:grpSpPr>
          <a:xfrm rot="2186241">
            <a:off x="7834953" y="1807473"/>
            <a:ext cx="595560" cy="3022528"/>
            <a:chOff x="0" y="0"/>
            <a:chExt cx="221332" cy="1123292"/>
          </a:xfrm>
        </p:grpSpPr>
        <p:sp>
          <p:nvSpPr>
            <p:cNvPr id="6" name="Shape 20"/>
            <p:cNvSpPr/>
            <p:nvPr/>
          </p:nvSpPr>
          <p:spPr>
            <a:xfrm>
              <a:off x="12699" y="165100"/>
              <a:ext cx="208634" cy="742430"/>
            </a:xfrm>
            <a:custGeom>
              <a:avLst/>
              <a:gdLst/>
              <a:ahLst/>
              <a:cxnLst>
                <a:cxn ang="0">
                  <a:pos x="wd2" y="hd2"/>
                </a:cxn>
                <a:cxn ang="5400000">
                  <a:pos x="wd2" y="hd2"/>
                </a:cxn>
                <a:cxn ang="10800000">
                  <a:pos x="wd2" y="hd2"/>
                </a:cxn>
                <a:cxn ang="16200000">
                  <a:pos x="wd2" y="hd2"/>
                </a:cxn>
              </a:cxnLst>
              <a:rect l="0" t="0" r="r" b="b"/>
              <a:pathLst>
                <a:path w="20522" h="21600" extrusionOk="0">
                  <a:moveTo>
                    <a:pt x="19779" y="21600"/>
                  </a:moveTo>
                  <a:cubicBezTo>
                    <a:pt x="21308" y="19799"/>
                    <a:pt x="20061" y="18140"/>
                    <a:pt x="19699" y="16279"/>
                  </a:cubicBezTo>
                  <a:cubicBezTo>
                    <a:pt x="18646" y="10853"/>
                    <a:pt x="19061" y="5372"/>
                    <a:pt x="15824" y="0"/>
                  </a:cubicBezTo>
                  <a:lnTo>
                    <a:pt x="1" y="0"/>
                  </a:lnTo>
                  <a:lnTo>
                    <a:pt x="775" y="1843"/>
                  </a:lnTo>
                  <a:cubicBezTo>
                    <a:pt x="763" y="4727"/>
                    <a:pt x="1217" y="13025"/>
                    <a:pt x="1506" y="15903"/>
                  </a:cubicBezTo>
                  <a:cubicBezTo>
                    <a:pt x="1688" y="17715"/>
                    <a:pt x="-292" y="19629"/>
                    <a:pt x="37" y="21376"/>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7" name="Shape 21"/>
            <p:cNvSpPr/>
            <p:nvPr/>
          </p:nvSpPr>
          <p:spPr>
            <a:xfrm>
              <a:off x="12700" y="889000"/>
              <a:ext cx="199716" cy="17526"/>
            </a:xfrm>
            <a:custGeom>
              <a:avLst/>
              <a:gdLst/>
              <a:ahLst/>
              <a:cxnLst>
                <a:cxn ang="0">
                  <a:pos x="wd2" y="hd2"/>
                </a:cxn>
                <a:cxn ang="5400000">
                  <a:pos x="wd2" y="hd2"/>
                </a:cxn>
                <a:cxn ang="10800000">
                  <a:pos x="wd2" y="hd2"/>
                </a:cxn>
                <a:cxn ang="16200000">
                  <a:pos x="wd2" y="hd2"/>
                </a:cxn>
              </a:cxnLst>
              <a:rect l="0" t="0" r="r" b="b"/>
              <a:pathLst>
                <a:path w="21600" h="17274" extrusionOk="0">
                  <a:moveTo>
                    <a:pt x="21600" y="0"/>
                  </a:moveTo>
                  <a:cubicBezTo>
                    <a:pt x="18923" y="21600"/>
                    <a:pt x="5182" y="19974"/>
                    <a:pt x="0" y="1116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8" name="Shape 22"/>
            <p:cNvSpPr/>
            <p:nvPr/>
          </p:nvSpPr>
          <p:spPr>
            <a:xfrm>
              <a:off x="0" y="-1"/>
              <a:ext cx="169627" cy="156940"/>
            </a:xfrm>
            <a:custGeom>
              <a:avLst/>
              <a:gdLst/>
              <a:ahLst/>
              <a:cxnLst>
                <a:cxn ang="0">
                  <a:pos x="wd2" y="hd2"/>
                </a:cxn>
                <a:cxn ang="5400000">
                  <a:pos x="wd2" y="hd2"/>
                </a:cxn>
                <a:cxn ang="10800000">
                  <a:pos x="wd2" y="hd2"/>
                </a:cxn>
                <a:cxn ang="16200000">
                  <a:pos x="wd2" y="hd2"/>
                </a:cxn>
              </a:cxnLst>
              <a:rect l="0" t="0" r="r" b="b"/>
              <a:pathLst>
                <a:path w="21600" h="21399" extrusionOk="0">
                  <a:moveTo>
                    <a:pt x="21600" y="21399"/>
                  </a:moveTo>
                  <a:cubicBezTo>
                    <a:pt x="21600" y="14641"/>
                    <a:pt x="20714" y="6540"/>
                    <a:pt x="20597" y="325"/>
                  </a:cubicBezTo>
                  <a:cubicBezTo>
                    <a:pt x="13874" y="-42"/>
                    <a:pt x="6603" y="-201"/>
                    <a:pt x="0" y="411"/>
                  </a:cubicBezTo>
                  <a:cubicBezTo>
                    <a:pt x="771" y="6724"/>
                    <a:pt x="1612" y="13779"/>
                    <a:pt x="1316" y="2012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9" name="Shape 23"/>
            <p:cNvSpPr/>
            <p:nvPr/>
          </p:nvSpPr>
          <p:spPr>
            <a:xfrm>
              <a:off x="12700" y="889000"/>
              <a:ext cx="200707" cy="234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472" y="7302"/>
                    <a:pt x="6555" y="15634"/>
                    <a:pt x="11604" y="21600"/>
                  </a:cubicBezTo>
                  <a:cubicBezTo>
                    <a:pt x="14587" y="14593"/>
                    <a:pt x="19470" y="7960"/>
                    <a:pt x="21600" y="70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31003 -0.14699 C -0.30612 -0.1456 -0.3 -0.14352 -0.2961 -0.14259 C -0.26927 -0.13704 -0.29545 -0.14468 -0.25925 -0.13588 C -0.25157 -0.1338 -0.24401 -0.13102 -0.23633 -0.12894 C -0.22878 -0.12709 -0.2211 -0.12616 -0.21354 -0.12454 C -0.20495 -0.12246 -0.19662 -0.11968 -0.18802 -0.11759 C -0.17331 -0.11435 -0.15847 -0.10926 -0.14362 -0.10857 L -0.08516 -0.10648 L -0.00886 -0.10857 C -0.00378 -0.10857 -0.01901 -0.10787 -0.02409 -0.10648 C -0.02709 -0.10556 -0.03008 -0.10371 -0.03295 -0.10185 C -0.03815 -0.09838 -0.04297 -0.09375 -0.04818 -0.09051 C -0.05404 -0.08704 -0.06016 -0.08496 -0.06602 -0.08148 C -0.07865 -0.07408 -0.10768 -0.05116 -0.11563 -0.04537 C -0.12018 -0.04213 -0.125 -0.03935 -0.12956 -0.03634 C -0.13295 -0.03403 -0.1362 -0.03079 -0.13972 -0.0294 C -0.1487 -0.02593 -0.15261 -0.02454 -0.16133 -0.02037 C -0.17839 -0.01227 -0.1625 -0.01968 -0.17787 -0.01134 C -0.17956 -0.01042 -0.18125 -0.00996 -0.18295 -0.00926 C -0.19076 -0.00232 -0.19688 0.00069 -0.17149 0.00208 C -0.14909 0.00347 -0.1267 0.00023 -0.10417 2.22222E-6 L 2.70833E-6 2.22222E-6 " pathEditMode="relative" rAng="0" ptsTypes="AAAAAAAAAAAAAAAAAAAAAA">
                                      <p:cBhvr>
                                        <p:cTn id="6" dur="1000" fill="hold"/>
                                        <p:tgtEl>
                                          <p:spTgt spid="5"/>
                                        </p:tgtEl>
                                        <p:attrNameLst>
                                          <p:attrName>ppt_x</p:attrName>
                                          <p:attrName>ppt_y</p:attrName>
                                        </p:attrNameLst>
                                      </p:cBhvr>
                                      <p:rCtr x="15495" y="7454"/>
                                    </p:animMotion>
                                  </p:childTnLst>
                                </p:cTn>
                              </p:par>
                              <p:par>
                                <p:cTn id="7" presetID="22" presetClass="entr" presetSubtype="8"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7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enying0907 175"/>
          <p:cNvSpPr/>
          <p:nvPr/>
        </p:nvSpPr>
        <p:spPr>
          <a:xfrm>
            <a:off x="1323576" y="1027261"/>
            <a:ext cx="6376546" cy="4170449"/>
          </a:xfrm>
          <a:custGeom>
            <a:avLst/>
            <a:gdLst/>
            <a:ahLst/>
            <a:cxnLst>
              <a:cxn ang="0">
                <a:pos x="wd2" y="hd2"/>
              </a:cxn>
              <a:cxn ang="5400000">
                <a:pos x="wd2" y="hd2"/>
              </a:cxn>
              <a:cxn ang="10800000">
                <a:pos x="wd2" y="hd2"/>
              </a:cxn>
              <a:cxn ang="16200000">
                <a:pos x="wd2" y="hd2"/>
              </a:cxn>
            </a:cxnLst>
            <a:rect l="0" t="0" r="r" b="b"/>
            <a:pathLst>
              <a:path w="21503" h="21600" extrusionOk="0">
                <a:moveTo>
                  <a:pt x="6742" y="16124"/>
                </a:moveTo>
                <a:cubicBezTo>
                  <a:pt x="5374" y="16910"/>
                  <a:pt x="3929" y="20482"/>
                  <a:pt x="3478" y="21600"/>
                </a:cubicBezTo>
                <a:cubicBezTo>
                  <a:pt x="3702" y="19782"/>
                  <a:pt x="4191" y="18074"/>
                  <a:pt x="4233" y="16234"/>
                </a:cubicBezTo>
                <a:cubicBezTo>
                  <a:pt x="3426" y="16656"/>
                  <a:pt x="2554" y="16263"/>
                  <a:pt x="1729" y="16378"/>
                </a:cubicBezTo>
                <a:cubicBezTo>
                  <a:pt x="1648" y="11313"/>
                  <a:pt x="1059" y="5533"/>
                  <a:pt x="0" y="631"/>
                </a:cubicBezTo>
                <a:cubicBezTo>
                  <a:pt x="4095" y="977"/>
                  <a:pt x="8091" y="628"/>
                  <a:pt x="12162" y="358"/>
                </a:cubicBezTo>
                <a:cubicBezTo>
                  <a:pt x="14982" y="171"/>
                  <a:pt x="18216" y="0"/>
                  <a:pt x="21204" y="0"/>
                </a:cubicBezTo>
                <a:cubicBezTo>
                  <a:pt x="21600" y="812"/>
                  <a:pt x="21523" y="2642"/>
                  <a:pt x="21419" y="3597"/>
                </a:cubicBezTo>
                <a:lnTo>
                  <a:pt x="6120" y="4060"/>
                </a:lnTo>
                <a:cubicBezTo>
                  <a:pt x="6120" y="4060"/>
                  <a:pt x="6742" y="16124"/>
                  <a:pt x="6742" y="16124"/>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182"/>
          <p:cNvSpPr/>
          <p:nvPr/>
        </p:nvSpPr>
        <p:spPr>
          <a:xfrm>
            <a:off x="3136695" y="1706802"/>
            <a:ext cx="7199061" cy="4779263"/>
          </a:xfrm>
          <a:custGeom>
            <a:avLst/>
            <a:gdLst/>
            <a:ahLst/>
            <a:cxnLst>
              <a:cxn ang="0">
                <a:pos x="wd2" y="hd2"/>
              </a:cxn>
              <a:cxn ang="5400000">
                <a:pos x="wd2" y="hd2"/>
              </a:cxn>
              <a:cxn ang="10800000">
                <a:pos x="wd2" y="hd2"/>
              </a:cxn>
              <a:cxn ang="16200000">
                <a:pos x="wd2" y="hd2"/>
              </a:cxn>
            </a:cxnLst>
            <a:rect l="0" t="0" r="r" b="b"/>
            <a:pathLst>
              <a:path w="21353" h="21444" extrusionOk="0">
                <a:moveTo>
                  <a:pt x="9587" y="16461"/>
                </a:moveTo>
                <a:cubicBezTo>
                  <a:pt x="7137" y="17180"/>
                  <a:pt x="4338" y="16988"/>
                  <a:pt x="1871" y="17887"/>
                </a:cubicBezTo>
                <a:cubicBezTo>
                  <a:pt x="741" y="15455"/>
                  <a:pt x="1259" y="12409"/>
                  <a:pt x="871" y="9752"/>
                </a:cubicBezTo>
                <a:cubicBezTo>
                  <a:pt x="413" y="6611"/>
                  <a:pt x="-151" y="3747"/>
                  <a:pt x="36" y="488"/>
                </a:cubicBezTo>
                <a:cubicBezTo>
                  <a:pt x="4480" y="149"/>
                  <a:pt x="9014" y="-156"/>
                  <a:pt x="13493" y="87"/>
                </a:cubicBezTo>
                <a:cubicBezTo>
                  <a:pt x="15942" y="221"/>
                  <a:pt x="18443" y="1027"/>
                  <a:pt x="20887" y="604"/>
                </a:cubicBezTo>
                <a:cubicBezTo>
                  <a:pt x="21449" y="2041"/>
                  <a:pt x="20999" y="15633"/>
                  <a:pt x="21352" y="15738"/>
                </a:cubicBezTo>
                <a:cubicBezTo>
                  <a:pt x="18614" y="14924"/>
                  <a:pt x="16128" y="15633"/>
                  <a:pt x="13384" y="15578"/>
                </a:cubicBezTo>
                <a:cubicBezTo>
                  <a:pt x="14206" y="17474"/>
                  <a:pt x="14961" y="19421"/>
                  <a:pt x="15578" y="21444"/>
                </a:cubicBezTo>
                <a:cubicBezTo>
                  <a:pt x="15386" y="20814"/>
                  <a:pt x="11222" y="16709"/>
                  <a:pt x="10628" y="16085"/>
                </a:cubicBezTo>
                <a:cubicBezTo>
                  <a:pt x="10290" y="16233"/>
                  <a:pt x="9942" y="16357"/>
                  <a:pt x="9587" y="1646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48"/>
          <p:cNvSpPr/>
          <p:nvPr/>
        </p:nvSpPr>
        <p:spPr>
          <a:xfrm>
            <a:off x="4032845" y="2493044"/>
            <a:ext cx="5888957" cy="184973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Build a data pipeline to retrieve and collect some taxi trip data such as yellow taxi trip, green taxi trip, and location zone data. Once collected, the data is transformed, cleaned, and combined according to business needs and then stored in the data warehouse so it can be easily used for analysis purposes.</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3" name="文本框 12"/>
          <p:cNvSpPr txBox="1"/>
          <p:nvPr/>
        </p:nvSpPr>
        <p:spPr>
          <a:xfrm>
            <a:off x="444024" y="714785"/>
            <a:ext cx="3752950" cy="923330"/>
          </a:xfrm>
          <a:prstGeom prst="rect">
            <a:avLst/>
          </a:prstGeom>
          <a:noFill/>
        </p:spPr>
        <p:txBody>
          <a:bodyPr wrap="none" rtlCol="0">
            <a:spAutoFit/>
          </a:bodyPr>
          <a:lstStyle/>
          <a:p>
            <a:pPr algn="r"/>
            <a:r>
              <a:rPr kumimoji="1" lang="en-US" altLang="zh-CN"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OBJECTIVE</a:t>
            </a:r>
            <a:endParaRPr kumimoji="1" lang="zh-CN" altLang="en-US"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22" presetClass="entr" presetSubtype="8" fill="hold" grpId="0" nodeType="afterEffect">
                                  <p:stCondLst>
                                    <p:cond delay="0"/>
                                  </p:stCondLst>
                                  <p:iterate type="lt">
                                    <p:tmPct val="10000"/>
                                  </p:iterate>
                                  <p:childTnLst>
                                    <p:set>
                                      <p:cBhvr>
                                        <p:cTn id="18" dur="1" fill="hold">
                                          <p:stCondLst>
                                            <p:cond delay="0"/>
                                          </p:stCondLst>
                                        </p:cTn>
                                        <p:tgtEl>
                                          <p:spTgt spid="12"/>
                                        </p:tgtEl>
                                        <p:attrNameLst>
                                          <p:attrName>style.visibility</p:attrName>
                                        </p:attrNameLst>
                                      </p:cBhvr>
                                      <p:to>
                                        <p:strVal val="visible"/>
                                      </p:to>
                                    </p:set>
                                    <p:animEffect transition="in" filter="wipe(left)">
                                      <p:cBhvr>
                                        <p:cTn id="19" dur="1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2"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2">
            <a:extLst>
              <a:ext uri="{FF2B5EF4-FFF2-40B4-BE49-F238E27FC236}">
                <a16:creationId xmlns:a16="http://schemas.microsoft.com/office/drawing/2014/main" id="{0FF16B34-C2A1-1146-B3F3-59D05C9A67A5}"/>
              </a:ext>
            </a:extLst>
          </p:cNvPr>
          <p:cNvSpPr txBox="1"/>
          <p:nvPr/>
        </p:nvSpPr>
        <p:spPr>
          <a:xfrm>
            <a:off x="402350" y="465420"/>
            <a:ext cx="4934942" cy="923330"/>
          </a:xfrm>
          <a:prstGeom prst="rect">
            <a:avLst/>
          </a:prstGeom>
          <a:noFill/>
        </p:spPr>
        <p:txBody>
          <a:bodyPr wrap="none" rtlCol="0">
            <a:spAutoFit/>
          </a:bodyPr>
          <a:lstStyle/>
          <a:p>
            <a:pPr algn="r"/>
            <a:r>
              <a:rPr kumimoji="1" lang="en-US" altLang="zh-CN"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DATA SOURCE</a:t>
            </a:r>
            <a:endParaRPr kumimoji="1" lang="zh-CN" altLang="en-US"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 name="Rectangle 1">
            <a:extLst>
              <a:ext uri="{FF2B5EF4-FFF2-40B4-BE49-F238E27FC236}">
                <a16:creationId xmlns:a16="http://schemas.microsoft.com/office/drawing/2014/main" id="{21E386E3-0A85-D945-B8C4-C32D023A484F}"/>
              </a:ext>
            </a:extLst>
          </p:cNvPr>
          <p:cNvSpPr/>
          <p:nvPr/>
        </p:nvSpPr>
        <p:spPr>
          <a:xfrm>
            <a:off x="5013955" y="6392580"/>
            <a:ext cx="1590500" cy="369332"/>
          </a:xfrm>
          <a:prstGeom prst="rect">
            <a:avLst/>
          </a:prstGeom>
        </p:spPr>
        <p:txBody>
          <a:bodyPr wrap="none">
            <a:spAutoFit/>
          </a:bodyPr>
          <a:lstStyle/>
          <a:p>
            <a:pPr algn="r"/>
            <a:r>
              <a:rPr kumimoji="1" lang="en-US" altLang="zh-CN"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Sample Data</a:t>
            </a:r>
            <a:endParaRPr kumimoji="1" lang="zh-CN" altLang="en-US"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pic>
        <p:nvPicPr>
          <p:cNvPr id="20" name="Picture 19">
            <a:extLst>
              <a:ext uri="{FF2B5EF4-FFF2-40B4-BE49-F238E27FC236}">
                <a16:creationId xmlns:a16="http://schemas.microsoft.com/office/drawing/2014/main" id="{8D4BB99C-B3FE-9841-8A29-1DFCF4B4F03D}"/>
              </a:ext>
            </a:extLst>
          </p:cNvPr>
          <p:cNvPicPr>
            <a:picLocks noChangeAspect="1"/>
          </p:cNvPicPr>
          <p:nvPr/>
        </p:nvPicPr>
        <p:blipFill rotWithShape="1">
          <a:blip r:embed="rId3"/>
          <a:srcRect t="9569" r="19673" b="40235"/>
          <a:stretch/>
        </p:blipFill>
        <p:spPr>
          <a:xfrm>
            <a:off x="1357887" y="2864837"/>
            <a:ext cx="8902637" cy="3424033"/>
          </a:xfrm>
          <a:prstGeom prst="rect">
            <a:avLst/>
          </a:prstGeom>
        </p:spPr>
      </p:pic>
      <p:sp>
        <p:nvSpPr>
          <p:cNvPr id="21" name="Rectangle 20">
            <a:extLst>
              <a:ext uri="{FF2B5EF4-FFF2-40B4-BE49-F238E27FC236}">
                <a16:creationId xmlns:a16="http://schemas.microsoft.com/office/drawing/2014/main" id="{06086C65-36A1-FD47-ACC1-967945081090}"/>
              </a:ext>
            </a:extLst>
          </p:cNvPr>
          <p:cNvSpPr/>
          <p:nvPr/>
        </p:nvSpPr>
        <p:spPr>
          <a:xfrm>
            <a:off x="475382" y="1388750"/>
            <a:ext cx="9712110" cy="1621598"/>
          </a:xfrm>
          <a:prstGeom prst="rect">
            <a:avLst/>
          </a:prstGeom>
        </p:spPr>
        <p:txBody>
          <a:bodyPr wrap="square">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This project used taxi trip records in 2020-2021 such as:</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1. Yellow Taxi Trip Records (&gt;1 million records per month)</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2. Green Taxi Trip Records (&gt; 1 million records per month)</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3. Taxi Zone Lookup Table</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NYC Taxi data can access on https://www1.nyc.gov/site/</a:t>
            </a:r>
            <a:r>
              <a:rPr lang="en-US" sz="1400" dirty="0" err="1">
                <a:latin typeface="萝莉体 第二版" panose="02000500000000000000" pitchFamily="2" charset="-122"/>
                <a:ea typeface="萝莉体 第二版" panose="02000500000000000000" pitchFamily="2" charset="-122"/>
                <a:cs typeface="萝莉体 第二版" panose="02000500000000000000" pitchFamily="2" charset="-122"/>
              </a:rPr>
              <a:t>tlc</a:t>
            </a: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/about/</a:t>
            </a:r>
            <a:r>
              <a:rPr lang="en-US" sz="1400" dirty="0" err="1">
                <a:latin typeface="萝莉体 第二版" panose="02000500000000000000" pitchFamily="2" charset="-122"/>
                <a:ea typeface="萝莉体 第二版" panose="02000500000000000000" pitchFamily="2" charset="-122"/>
                <a:cs typeface="萝莉体 第二版" panose="02000500000000000000" pitchFamily="2" charset="-122"/>
              </a:rPr>
              <a:t>tlc</a:t>
            </a:r>
            <a:r>
              <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rPr>
              <a:t>-trip-record-</a:t>
            </a:r>
            <a:r>
              <a:rPr lang="en-US" sz="1400" dirty="0" err="1">
                <a:latin typeface="萝莉体 第二版" panose="02000500000000000000" pitchFamily="2" charset="-122"/>
                <a:ea typeface="萝莉体 第二版" panose="02000500000000000000" pitchFamily="2" charset="-122"/>
                <a:cs typeface="萝莉体 第二版" panose="02000500000000000000" pitchFamily="2" charset="-122"/>
              </a:rPr>
              <a:t>data.page</a:t>
            </a:r>
            <a:endPar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endParaRP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endParaRPr lang="en-US" sz="14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extLst>
      <p:ext uri="{BB962C8B-B14F-4D97-AF65-F5344CB8AC3E}">
        <p14:creationId xmlns:p14="http://schemas.microsoft.com/office/powerpoint/2010/main" val="4128189826"/>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wipe(left)">
                                      <p:cBhvr>
                                        <p:cTn id="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2">
            <a:extLst>
              <a:ext uri="{FF2B5EF4-FFF2-40B4-BE49-F238E27FC236}">
                <a16:creationId xmlns:a16="http://schemas.microsoft.com/office/drawing/2014/main" id="{1C07C1CB-9B24-FB4C-B460-74020A48E56C}"/>
              </a:ext>
            </a:extLst>
          </p:cNvPr>
          <p:cNvSpPr txBox="1"/>
          <p:nvPr/>
        </p:nvSpPr>
        <p:spPr>
          <a:xfrm>
            <a:off x="259011" y="413909"/>
            <a:ext cx="8646534" cy="923330"/>
          </a:xfrm>
          <a:prstGeom prst="rect">
            <a:avLst/>
          </a:prstGeom>
          <a:noFill/>
        </p:spPr>
        <p:txBody>
          <a:bodyPr wrap="none" rtlCol="0">
            <a:spAutoFit/>
          </a:bodyPr>
          <a:lstStyle/>
          <a:p>
            <a:pPr algn="r"/>
            <a:r>
              <a:rPr kumimoji="1" lang="en-US" altLang="zh-CN"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DATA PIPELINE DIAGRAM</a:t>
            </a:r>
            <a:endParaRPr kumimoji="1" lang="zh-CN" altLang="en-US"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5" name="chenying0907 148">
            <a:extLst>
              <a:ext uri="{FF2B5EF4-FFF2-40B4-BE49-F238E27FC236}">
                <a16:creationId xmlns:a16="http://schemas.microsoft.com/office/drawing/2014/main" id="{B02F9EB9-6F3E-4F4E-964E-03A5A9F61DC5}"/>
              </a:ext>
            </a:extLst>
          </p:cNvPr>
          <p:cNvSpPr/>
          <p:nvPr/>
        </p:nvSpPr>
        <p:spPr>
          <a:xfrm>
            <a:off x="8046439" y="1671163"/>
            <a:ext cx="3195301" cy="642868"/>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Data from AWS S3 is extracted and stored in the staging area</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 name="chenying0907 232">
            <a:extLst>
              <a:ext uri="{FF2B5EF4-FFF2-40B4-BE49-F238E27FC236}">
                <a16:creationId xmlns:a16="http://schemas.microsoft.com/office/drawing/2014/main" id="{B9FB1925-E846-7B46-84CE-132C1048A71B}"/>
              </a:ext>
            </a:extLst>
          </p:cNvPr>
          <p:cNvSpPr/>
          <p:nvPr/>
        </p:nvSpPr>
        <p:spPr>
          <a:xfrm>
            <a:off x="7366535" y="1626903"/>
            <a:ext cx="539109" cy="707257"/>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文本框 27">
            <a:extLst>
              <a:ext uri="{FF2B5EF4-FFF2-40B4-BE49-F238E27FC236}">
                <a16:creationId xmlns:a16="http://schemas.microsoft.com/office/drawing/2014/main" id="{92752CAA-927C-9146-AED4-BA7A0028F918}"/>
              </a:ext>
            </a:extLst>
          </p:cNvPr>
          <p:cNvSpPr txBox="1"/>
          <p:nvPr/>
        </p:nvSpPr>
        <p:spPr>
          <a:xfrm>
            <a:off x="7507331" y="1818779"/>
            <a:ext cx="245636" cy="338554"/>
          </a:xfrm>
          <a:prstGeom prst="rect">
            <a:avLst/>
          </a:prstGeom>
          <a:noFill/>
        </p:spPr>
        <p:txBody>
          <a:bodyPr wrap="square" rtlCol="0">
            <a:spAutoFit/>
          </a:bodyPr>
          <a:lstStyle/>
          <a:p>
            <a:r>
              <a:rPr kumimoji="1" lang="en-US" altLang="zh-CN" sz="1600" dirty="0">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5" name="chenying0907 232">
            <a:extLst>
              <a:ext uri="{FF2B5EF4-FFF2-40B4-BE49-F238E27FC236}">
                <a16:creationId xmlns:a16="http://schemas.microsoft.com/office/drawing/2014/main" id="{69A1A667-F1C6-F74B-BD73-ADC1BCFCF6F7}"/>
              </a:ext>
            </a:extLst>
          </p:cNvPr>
          <p:cNvSpPr/>
          <p:nvPr/>
        </p:nvSpPr>
        <p:spPr>
          <a:xfrm>
            <a:off x="7914332" y="2528451"/>
            <a:ext cx="539109" cy="707257"/>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文本框 27">
            <a:extLst>
              <a:ext uri="{FF2B5EF4-FFF2-40B4-BE49-F238E27FC236}">
                <a16:creationId xmlns:a16="http://schemas.microsoft.com/office/drawing/2014/main" id="{4C0FB97F-894E-B44C-A74E-2099B3E340F5}"/>
              </a:ext>
            </a:extLst>
          </p:cNvPr>
          <p:cNvSpPr txBox="1"/>
          <p:nvPr/>
        </p:nvSpPr>
        <p:spPr>
          <a:xfrm>
            <a:off x="8055128" y="2720327"/>
            <a:ext cx="245636" cy="338554"/>
          </a:xfrm>
          <a:prstGeom prst="rect">
            <a:avLst/>
          </a:prstGeom>
          <a:noFill/>
        </p:spPr>
        <p:txBody>
          <a:bodyPr wrap="square" rtlCol="0">
            <a:spAutoFit/>
          </a:bodyPr>
          <a:lstStyle/>
          <a:p>
            <a:r>
              <a:rPr kumimoji="1" lang="en-US" altLang="zh-CN" sz="1600" dirty="0">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7" name="chenying0907 148">
            <a:extLst>
              <a:ext uri="{FF2B5EF4-FFF2-40B4-BE49-F238E27FC236}">
                <a16:creationId xmlns:a16="http://schemas.microsoft.com/office/drawing/2014/main" id="{7AAB4590-26DB-DD43-B30E-088D66D33B66}"/>
              </a:ext>
            </a:extLst>
          </p:cNvPr>
          <p:cNvSpPr/>
          <p:nvPr/>
        </p:nvSpPr>
        <p:spPr>
          <a:xfrm>
            <a:off x="8594237" y="2557799"/>
            <a:ext cx="3286454" cy="642868"/>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Data is processed and transformed using Apache Spark</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8" name="chenying0907 148">
            <a:extLst>
              <a:ext uri="{FF2B5EF4-FFF2-40B4-BE49-F238E27FC236}">
                <a16:creationId xmlns:a16="http://schemas.microsoft.com/office/drawing/2014/main" id="{C185D724-BAC4-8846-805B-53640C66136A}"/>
              </a:ext>
            </a:extLst>
          </p:cNvPr>
          <p:cNvSpPr/>
          <p:nvPr/>
        </p:nvSpPr>
        <p:spPr>
          <a:xfrm>
            <a:off x="8046372" y="3499935"/>
            <a:ext cx="3886617" cy="642868"/>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Data is loaded Google Cloud Storage as a data lake in parquet format</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9" name="chenying0907 148">
            <a:extLst>
              <a:ext uri="{FF2B5EF4-FFF2-40B4-BE49-F238E27FC236}">
                <a16:creationId xmlns:a16="http://schemas.microsoft.com/office/drawing/2014/main" id="{2E06C087-BB00-1442-9026-61874FA88269}"/>
              </a:ext>
            </a:extLst>
          </p:cNvPr>
          <p:cNvSpPr/>
          <p:nvPr/>
        </p:nvSpPr>
        <p:spPr>
          <a:xfrm>
            <a:off x="8585549" y="4369301"/>
            <a:ext cx="3295142" cy="93833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From GCS, data is retrieved and stored to </a:t>
            </a:r>
            <a:r>
              <a:rPr lang="en-US" sz="1600" dirty="0" err="1">
                <a:latin typeface="萝莉体 第二版" panose="02000500000000000000" pitchFamily="2" charset="-122"/>
                <a:ea typeface="萝莉体 第二版" panose="02000500000000000000" pitchFamily="2" charset="-122"/>
                <a:cs typeface="萝莉体 第二版" panose="02000500000000000000" pitchFamily="2" charset="-122"/>
              </a:rPr>
              <a:t>Bigquery</a:t>
            </a: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 as data warehouse</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0" name="chenying0907 148">
            <a:extLst>
              <a:ext uri="{FF2B5EF4-FFF2-40B4-BE49-F238E27FC236}">
                <a16:creationId xmlns:a16="http://schemas.microsoft.com/office/drawing/2014/main" id="{047B290E-FC20-264C-A003-7FA23C5CC759}"/>
              </a:ext>
            </a:extLst>
          </p:cNvPr>
          <p:cNvSpPr/>
          <p:nvPr/>
        </p:nvSpPr>
        <p:spPr>
          <a:xfrm>
            <a:off x="8046372" y="5503471"/>
            <a:ext cx="4040265" cy="93833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All workflows in this pipeline are managed and scheduled by Apache Airflow</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pic>
        <p:nvPicPr>
          <p:cNvPr id="22" name="Picture 21">
            <a:extLst>
              <a:ext uri="{FF2B5EF4-FFF2-40B4-BE49-F238E27FC236}">
                <a16:creationId xmlns:a16="http://schemas.microsoft.com/office/drawing/2014/main" id="{FA4521C0-3439-6D45-B93A-0D7259D9B373}"/>
              </a:ext>
            </a:extLst>
          </p:cNvPr>
          <p:cNvPicPr>
            <a:picLocks noChangeAspect="1"/>
          </p:cNvPicPr>
          <p:nvPr/>
        </p:nvPicPr>
        <p:blipFill>
          <a:blip r:embed="rId2"/>
          <a:stretch>
            <a:fillRect/>
          </a:stretch>
        </p:blipFill>
        <p:spPr>
          <a:xfrm>
            <a:off x="388103" y="2147841"/>
            <a:ext cx="6714562" cy="3159794"/>
          </a:xfrm>
          <a:prstGeom prst="rect">
            <a:avLst/>
          </a:prstGeom>
        </p:spPr>
      </p:pic>
      <p:sp>
        <p:nvSpPr>
          <p:cNvPr id="23" name="chenying0907 232">
            <a:extLst>
              <a:ext uri="{FF2B5EF4-FFF2-40B4-BE49-F238E27FC236}">
                <a16:creationId xmlns:a16="http://schemas.microsoft.com/office/drawing/2014/main" id="{46FF4B54-19E3-8142-BF8B-2CBEDEDCECE3}"/>
              </a:ext>
            </a:extLst>
          </p:cNvPr>
          <p:cNvSpPr/>
          <p:nvPr/>
        </p:nvSpPr>
        <p:spPr>
          <a:xfrm>
            <a:off x="7366535" y="3433411"/>
            <a:ext cx="539109" cy="707257"/>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24" name="文本框 27">
            <a:extLst>
              <a:ext uri="{FF2B5EF4-FFF2-40B4-BE49-F238E27FC236}">
                <a16:creationId xmlns:a16="http://schemas.microsoft.com/office/drawing/2014/main" id="{FA257AA9-F5AB-3E40-8800-F6373B169CD8}"/>
              </a:ext>
            </a:extLst>
          </p:cNvPr>
          <p:cNvSpPr txBox="1"/>
          <p:nvPr/>
        </p:nvSpPr>
        <p:spPr>
          <a:xfrm>
            <a:off x="7507331" y="3625287"/>
            <a:ext cx="245636" cy="338554"/>
          </a:xfrm>
          <a:prstGeom prst="rect">
            <a:avLst/>
          </a:prstGeom>
          <a:noFill/>
        </p:spPr>
        <p:txBody>
          <a:bodyPr wrap="square" rtlCol="0">
            <a:spAutoFit/>
          </a:bodyPr>
          <a:lstStyle/>
          <a:p>
            <a:r>
              <a:rPr kumimoji="1" lang="en-US" altLang="zh-CN" sz="1600" dirty="0">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5" name="chenying0907 232">
            <a:extLst>
              <a:ext uri="{FF2B5EF4-FFF2-40B4-BE49-F238E27FC236}">
                <a16:creationId xmlns:a16="http://schemas.microsoft.com/office/drawing/2014/main" id="{DFCE215F-EA12-DF43-9FA0-358CE1E9CAE2}"/>
              </a:ext>
            </a:extLst>
          </p:cNvPr>
          <p:cNvSpPr/>
          <p:nvPr/>
        </p:nvSpPr>
        <p:spPr>
          <a:xfrm>
            <a:off x="7905644" y="4484840"/>
            <a:ext cx="539109" cy="707257"/>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文本框 27">
            <a:extLst>
              <a:ext uri="{FF2B5EF4-FFF2-40B4-BE49-F238E27FC236}">
                <a16:creationId xmlns:a16="http://schemas.microsoft.com/office/drawing/2014/main" id="{5A49616E-35AA-174B-9525-6CA59F1F7F5A}"/>
              </a:ext>
            </a:extLst>
          </p:cNvPr>
          <p:cNvSpPr txBox="1"/>
          <p:nvPr/>
        </p:nvSpPr>
        <p:spPr>
          <a:xfrm>
            <a:off x="8046440" y="4676716"/>
            <a:ext cx="245636" cy="338554"/>
          </a:xfrm>
          <a:prstGeom prst="rect">
            <a:avLst/>
          </a:prstGeom>
          <a:noFill/>
        </p:spPr>
        <p:txBody>
          <a:bodyPr wrap="square" rtlCol="0">
            <a:spAutoFit/>
          </a:bodyPr>
          <a:lstStyle/>
          <a:p>
            <a:r>
              <a:rPr kumimoji="1" lang="en-US" altLang="zh-CN" sz="1600" dirty="0">
                <a:latin typeface="萝莉体 第二版" panose="02000500000000000000" pitchFamily="2" charset="-122"/>
                <a:ea typeface="萝莉体 第二版" panose="02000500000000000000" pitchFamily="2" charset="-122"/>
                <a:cs typeface="萝莉体 第二版" panose="02000500000000000000" pitchFamily="2" charset="-122"/>
              </a:rPr>
              <a:t>4</a:t>
            </a:r>
            <a:endParaRPr kumimoji="1" lang="zh-CN" alt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7" name="chenying0907 232">
            <a:extLst>
              <a:ext uri="{FF2B5EF4-FFF2-40B4-BE49-F238E27FC236}">
                <a16:creationId xmlns:a16="http://schemas.microsoft.com/office/drawing/2014/main" id="{E0D9279F-E766-F244-9E97-C9517C0AB539}"/>
              </a:ext>
            </a:extLst>
          </p:cNvPr>
          <p:cNvSpPr/>
          <p:nvPr/>
        </p:nvSpPr>
        <p:spPr>
          <a:xfrm>
            <a:off x="7366535" y="5534134"/>
            <a:ext cx="539109" cy="707257"/>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28" name="文本框 27">
            <a:extLst>
              <a:ext uri="{FF2B5EF4-FFF2-40B4-BE49-F238E27FC236}">
                <a16:creationId xmlns:a16="http://schemas.microsoft.com/office/drawing/2014/main" id="{CF6BC570-F308-2741-BB77-BD65FDCFBD3A}"/>
              </a:ext>
            </a:extLst>
          </p:cNvPr>
          <p:cNvSpPr txBox="1"/>
          <p:nvPr/>
        </p:nvSpPr>
        <p:spPr>
          <a:xfrm>
            <a:off x="7507331" y="5726010"/>
            <a:ext cx="245636" cy="338554"/>
          </a:xfrm>
          <a:prstGeom prst="rect">
            <a:avLst/>
          </a:prstGeom>
          <a:noFill/>
        </p:spPr>
        <p:txBody>
          <a:bodyPr wrap="square" rtlCol="0">
            <a:spAutoFit/>
          </a:bodyPr>
          <a:lstStyle/>
          <a:p>
            <a:r>
              <a:rPr kumimoji="1" lang="en-US" altLang="zh-CN" sz="1600" dirty="0">
                <a:latin typeface="萝莉体 第二版" panose="02000500000000000000" pitchFamily="2" charset="-122"/>
                <a:ea typeface="萝莉体 第二版" panose="02000500000000000000" pitchFamily="2" charset="-122"/>
                <a:cs typeface="萝莉体 第二版" panose="02000500000000000000" pitchFamily="2" charset="-122"/>
              </a:rPr>
              <a:t>5</a:t>
            </a:r>
            <a:endParaRPr kumimoji="1" lang="zh-CN" alt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extLst>
      <p:ext uri="{BB962C8B-B14F-4D97-AF65-F5344CB8AC3E}">
        <p14:creationId xmlns:p14="http://schemas.microsoft.com/office/powerpoint/2010/main" val="20774046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fade">
                                      <p:cBhvr>
                                        <p:cTn id="13" dur="500"/>
                                        <p:tgtEl>
                                          <p:spTgt spid="1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500"/>
                                        <p:tgtEl>
                                          <p:spTgt spid="19"/>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p:bldP spid="18" grpId="0"/>
      <p:bldP spid="19"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2">
            <a:extLst>
              <a:ext uri="{FF2B5EF4-FFF2-40B4-BE49-F238E27FC236}">
                <a16:creationId xmlns:a16="http://schemas.microsoft.com/office/drawing/2014/main" id="{8C99DC03-4EFB-5642-A3BF-C449E6CF4BDF}"/>
              </a:ext>
            </a:extLst>
          </p:cNvPr>
          <p:cNvSpPr txBox="1"/>
          <p:nvPr/>
        </p:nvSpPr>
        <p:spPr>
          <a:xfrm>
            <a:off x="383258" y="274059"/>
            <a:ext cx="5864426" cy="1261884"/>
          </a:xfrm>
          <a:prstGeom prst="rect">
            <a:avLst/>
          </a:prstGeom>
          <a:noFill/>
        </p:spPr>
        <p:txBody>
          <a:bodyPr wrap="none" rtlCol="0">
            <a:spAutoFit/>
          </a:bodyPr>
          <a:lstStyle/>
          <a:p>
            <a:r>
              <a:rPr kumimoji="1" lang="en-US" altLang="zh-CN" sz="4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RESULTS: </a:t>
            </a:r>
          </a:p>
          <a:p>
            <a:r>
              <a:rPr kumimoji="1" lang="en-US" altLang="zh-CN" sz="3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AIRFLOW DAG IN TREE VIEW</a:t>
            </a:r>
            <a:endParaRPr kumimoji="1" lang="zh-CN" altLang="en-US" sz="3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pic>
        <p:nvPicPr>
          <p:cNvPr id="8" name="Picture 7">
            <a:extLst>
              <a:ext uri="{FF2B5EF4-FFF2-40B4-BE49-F238E27FC236}">
                <a16:creationId xmlns:a16="http://schemas.microsoft.com/office/drawing/2014/main" id="{01D3095E-6462-8047-9FB8-FAD27E836267}"/>
              </a:ext>
            </a:extLst>
          </p:cNvPr>
          <p:cNvPicPr>
            <a:picLocks noChangeAspect="1"/>
          </p:cNvPicPr>
          <p:nvPr/>
        </p:nvPicPr>
        <p:blipFill rotWithShape="1">
          <a:blip r:embed="rId2"/>
          <a:srcRect t="12346"/>
          <a:stretch/>
        </p:blipFill>
        <p:spPr>
          <a:xfrm>
            <a:off x="1455550" y="1535943"/>
            <a:ext cx="9584267" cy="5250640"/>
          </a:xfrm>
          <a:prstGeom prst="rect">
            <a:avLst/>
          </a:prstGeom>
        </p:spPr>
      </p:pic>
    </p:spTree>
    <p:extLst>
      <p:ext uri="{BB962C8B-B14F-4D97-AF65-F5344CB8AC3E}">
        <p14:creationId xmlns:p14="http://schemas.microsoft.com/office/powerpoint/2010/main" val="14691776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2">
            <a:extLst>
              <a:ext uri="{FF2B5EF4-FFF2-40B4-BE49-F238E27FC236}">
                <a16:creationId xmlns:a16="http://schemas.microsoft.com/office/drawing/2014/main" id="{49F5A562-8E11-CB4C-BB0D-1F8B4551509F}"/>
              </a:ext>
            </a:extLst>
          </p:cNvPr>
          <p:cNvSpPr txBox="1"/>
          <p:nvPr/>
        </p:nvSpPr>
        <p:spPr>
          <a:xfrm>
            <a:off x="376295" y="274058"/>
            <a:ext cx="6338915" cy="1261884"/>
          </a:xfrm>
          <a:prstGeom prst="rect">
            <a:avLst/>
          </a:prstGeom>
          <a:noFill/>
        </p:spPr>
        <p:txBody>
          <a:bodyPr wrap="none" rtlCol="0">
            <a:spAutoFit/>
          </a:bodyPr>
          <a:lstStyle/>
          <a:p>
            <a:r>
              <a:rPr kumimoji="1" lang="en-US" altLang="zh-CN" sz="4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RESULTS: </a:t>
            </a:r>
          </a:p>
          <a:p>
            <a:r>
              <a:rPr kumimoji="1" lang="en-US" altLang="zh-CN" sz="3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AIRFLOW DAG IN GRAPH VIEW</a:t>
            </a:r>
            <a:endParaRPr kumimoji="1" lang="zh-CN" altLang="en-US" sz="32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pic>
        <p:nvPicPr>
          <p:cNvPr id="4" name="Picture 3">
            <a:extLst>
              <a:ext uri="{FF2B5EF4-FFF2-40B4-BE49-F238E27FC236}">
                <a16:creationId xmlns:a16="http://schemas.microsoft.com/office/drawing/2014/main" id="{AF3090F6-06F7-AA41-86D2-A18B1EC3A0DD}"/>
              </a:ext>
            </a:extLst>
          </p:cNvPr>
          <p:cNvPicPr>
            <a:picLocks noChangeAspect="1"/>
          </p:cNvPicPr>
          <p:nvPr/>
        </p:nvPicPr>
        <p:blipFill rotWithShape="1">
          <a:blip r:embed="rId2"/>
          <a:srcRect t="12535" b="21152"/>
          <a:stretch/>
        </p:blipFill>
        <p:spPr>
          <a:xfrm>
            <a:off x="767644" y="1619482"/>
            <a:ext cx="10972800" cy="4547692"/>
          </a:xfrm>
          <a:prstGeom prst="rect">
            <a:avLst/>
          </a:prstGeom>
        </p:spPr>
      </p:pic>
    </p:spTree>
    <p:extLst>
      <p:ext uri="{BB962C8B-B14F-4D97-AF65-F5344CB8AC3E}">
        <p14:creationId xmlns:p14="http://schemas.microsoft.com/office/powerpoint/2010/main" val="7634746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2">
            <a:extLst>
              <a:ext uri="{FF2B5EF4-FFF2-40B4-BE49-F238E27FC236}">
                <a16:creationId xmlns:a16="http://schemas.microsoft.com/office/drawing/2014/main" id="{67C453D1-F20A-3646-BCF2-CB59BCBF8634}"/>
              </a:ext>
            </a:extLst>
          </p:cNvPr>
          <p:cNvSpPr txBox="1"/>
          <p:nvPr/>
        </p:nvSpPr>
        <p:spPr>
          <a:xfrm>
            <a:off x="376295" y="274058"/>
            <a:ext cx="10043070" cy="769441"/>
          </a:xfrm>
          <a:prstGeom prst="rect">
            <a:avLst/>
          </a:prstGeom>
          <a:noFill/>
        </p:spPr>
        <p:txBody>
          <a:bodyPr wrap="none" rtlCol="0">
            <a:spAutoFit/>
          </a:bodyPr>
          <a:lstStyle/>
          <a:p>
            <a:r>
              <a:rPr kumimoji="1" lang="en-US" altLang="zh-CN" sz="4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RESULTS: GOOGLE CLOUD STORAGE</a:t>
            </a:r>
          </a:p>
        </p:txBody>
      </p:sp>
      <p:pic>
        <p:nvPicPr>
          <p:cNvPr id="4" name="Picture 3">
            <a:extLst>
              <a:ext uri="{FF2B5EF4-FFF2-40B4-BE49-F238E27FC236}">
                <a16:creationId xmlns:a16="http://schemas.microsoft.com/office/drawing/2014/main" id="{6D08D677-0802-3B48-BE44-BB60EA4FBC5A}"/>
              </a:ext>
            </a:extLst>
          </p:cNvPr>
          <p:cNvPicPr>
            <a:picLocks noChangeAspect="1"/>
          </p:cNvPicPr>
          <p:nvPr/>
        </p:nvPicPr>
        <p:blipFill rotWithShape="1">
          <a:blip r:embed="rId2"/>
          <a:srcRect l="17592" t="12346" r="41770" b="3539"/>
          <a:stretch/>
        </p:blipFill>
        <p:spPr>
          <a:xfrm>
            <a:off x="376295" y="1205391"/>
            <a:ext cx="3683362" cy="4765059"/>
          </a:xfrm>
          <a:prstGeom prst="rect">
            <a:avLst/>
          </a:prstGeom>
        </p:spPr>
      </p:pic>
      <p:pic>
        <p:nvPicPr>
          <p:cNvPr id="6" name="Picture 5">
            <a:extLst>
              <a:ext uri="{FF2B5EF4-FFF2-40B4-BE49-F238E27FC236}">
                <a16:creationId xmlns:a16="http://schemas.microsoft.com/office/drawing/2014/main" id="{8D59537A-78E5-784E-8729-FEC63B07598D}"/>
              </a:ext>
            </a:extLst>
          </p:cNvPr>
          <p:cNvPicPr>
            <a:picLocks noChangeAspect="1"/>
          </p:cNvPicPr>
          <p:nvPr/>
        </p:nvPicPr>
        <p:blipFill rotWithShape="1">
          <a:blip r:embed="rId3"/>
          <a:srcRect l="17695" t="12181" r="39609" b="3997"/>
          <a:stretch/>
        </p:blipFill>
        <p:spPr>
          <a:xfrm>
            <a:off x="4509194" y="1205391"/>
            <a:ext cx="3883366" cy="4765059"/>
          </a:xfrm>
          <a:prstGeom prst="rect">
            <a:avLst/>
          </a:prstGeom>
        </p:spPr>
      </p:pic>
      <p:sp>
        <p:nvSpPr>
          <p:cNvPr id="7" name="文本框 12">
            <a:extLst>
              <a:ext uri="{FF2B5EF4-FFF2-40B4-BE49-F238E27FC236}">
                <a16:creationId xmlns:a16="http://schemas.microsoft.com/office/drawing/2014/main" id="{7848503E-EB3E-9443-BB42-4BB7B05AA045}"/>
              </a:ext>
            </a:extLst>
          </p:cNvPr>
          <p:cNvSpPr txBox="1"/>
          <p:nvPr/>
        </p:nvSpPr>
        <p:spPr>
          <a:xfrm>
            <a:off x="1705656" y="6035624"/>
            <a:ext cx="1024639" cy="523220"/>
          </a:xfrm>
          <a:prstGeom prst="rect">
            <a:avLst/>
          </a:prstGeom>
          <a:noFill/>
        </p:spPr>
        <p:txBody>
          <a:bodyPr wrap="none" rtlCol="0">
            <a:spAutoFit/>
          </a:bodyPr>
          <a:lstStyle/>
          <a:p>
            <a:r>
              <a:rPr kumimoji="1" lang="en-US" altLang="zh-CN" sz="28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2020</a:t>
            </a:r>
          </a:p>
        </p:txBody>
      </p:sp>
      <p:sp>
        <p:nvSpPr>
          <p:cNvPr id="8" name="文本框 12">
            <a:extLst>
              <a:ext uri="{FF2B5EF4-FFF2-40B4-BE49-F238E27FC236}">
                <a16:creationId xmlns:a16="http://schemas.microsoft.com/office/drawing/2014/main" id="{6A903CB8-1773-B741-A9E8-A03831D53ACD}"/>
              </a:ext>
            </a:extLst>
          </p:cNvPr>
          <p:cNvSpPr txBox="1"/>
          <p:nvPr/>
        </p:nvSpPr>
        <p:spPr>
          <a:xfrm>
            <a:off x="5938557" y="6060722"/>
            <a:ext cx="1024639" cy="523220"/>
          </a:xfrm>
          <a:prstGeom prst="rect">
            <a:avLst/>
          </a:prstGeom>
          <a:noFill/>
        </p:spPr>
        <p:txBody>
          <a:bodyPr wrap="none" rtlCol="0">
            <a:spAutoFit/>
          </a:bodyPr>
          <a:lstStyle/>
          <a:p>
            <a:r>
              <a:rPr kumimoji="1" lang="en-US" altLang="zh-CN" sz="28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2021</a:t>
            </a:r>
          </a:p>
        </p:txBody>
      </p:sp>
      <p:sp>
        <p:nvSpPr>
          <p:cNvPr id="11" name="TextBox 10">
            <a:extLst>
              <a:ext uri="{FF2B5EF4-FFF2-40B4-BE49-F238E27FC236}">
                <a16:creationId xmlns:a16="http://schemas.microsoft.com/office/drawing/2014/main" id="{30613B9C-F839-EA48-A4B6-EDA25F5332D1}"/>
              </a:ext>
            </a:extLst>
          </p:cNvPr>
          <p:cNvSpPr txBox="1"/>
          <p:nvPr/>
        </p:nvSpPr>
        <p:spPr>
          <a:xfrm>
            <a:off x="8701406" y="1859339"/>
            <a:ext cx="3298683" cy="313932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rgbClr val="51637E"/>
                </a:solidFill>
              </a:rPr>
              <a:t>The results of the data transformation are stored in Google Cloud Storage.</a:t>
            </a:r>
          </a:p>
          <a:p>
            <a:endParaRPr lang="en-US" dirty="0">
              <a:solidFill>
                <a:srgbClr val="51637E"/>
              </a:solidFill>
            </a:endParaRPr>
          </a:p>
          <a:p>
            <a:pPr marL="285750" indent="-285750">
              <a:buFont typeface="Arial" panose="020B0604020202020204" pitchFamily="34" charset="0"/>
              <a:buChar char="•"/>
            </a:pPr>
            <a:r>
              <a:rPr lang="en-US" dirty="0">
                <a:solidFill>
                  <a:srgbClr val="51637E"/>
                </a:solidFill>
              </a:rPr>
              <a:t>Data is stored by month and year.</a:t>
            </a:r>
          </a:p>
          <a:p>
            <a:endParaRPr lang="en-US" dirty="0">
              <a:solidFill>
                <a:srgbClr val="51637E"/>
              </a:solidFill>
            </a:endParaRPr>
          </a:p>
          <a:p>
            <a:pPr marL="285750" indent="-285750">
              <a:buFont typeface="Arial" panose="020B0604020202020204" pitchFamily="34" charset="0"/>
              <a:buChar char="•"/>
            </a:pPr>
            <a:r>
              <a:rPr lang="en-US" dirty="0">
                <a:solidFill>
                  <a:srgbClr val="51637E"/>
                </a:solidFill>
              </a:rPr>
              <a:t>Data is stored in parquet format to support fast data processing for complex data.</a:t>
            </a:r>
          </a:p>
        </p:txBody>
      </p:sp>
    </p:spTree>
    <p:extLst>
      <p:ext uri="{BB962C8B-B14F-4D97-AF65-F5344CB8AC3E}">
        <p14:creationId xmlns:p14="http://schemas.microsoft.com/office/powerpoint/2010/main" val="2994256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left)">
                                      <p:cBhvr>
                                        <p:cTn id="11" dur="500"/>
                                        <p:tgtEl>
                                          <p:spTgt spid="7"/>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wipe(left)">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12">
            <a:extLst>
              <a:ext uri="{FF2B5EF4-FFF2-40B4-BE49-F238E27FC236}">
                <a16:creationId xmlns:a16="http://schemas.microsoft.com/office/drawing/2014/main" id="{3CEAFA49-49CA-BE41-9519-08D8738B1F7B}"/>
              </a:ext>
            </a:extLst>
          </p:cNvPr>
          <p:cNvSpPr txBox="1"/>
          <p:nvPr/>
        </p:nvSpPr>
        <p:spPr>
          <a:xfrm>
            <a:off x="376295" y="274058"/>
            <a:ext cx="5649047" cy="769441"/>
          </a:xfrm>
          <a:prstGeom prst="rect">
            <a:avLst/>
          </a:prstGeom>
          <a:noFill/>
        </p:spPr>
        <p:txBody>
          <a:bodyPr wrap="none" rtlCol="0">
            <a:spAutoFit/>
          </a:bodyPr>
          <a:lstStyle/>
          <a:p>
            <a:r>
              <a:rPr kumimoji="1" lang="en-US" altLang="zh-CN" sz="4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RESULTS: BIGQUERY</a:t>
            </a:r>
          </a:p>
        </p:txBody>
      </p:sp>
      <p:pic>
        <p:nvPicPr>
          <p:cNvPr id="3" name="Picture 2">
            <a:extLst>
              <a:ext uri="{FF2B5EF4-FFF2-40B4-BE49-F238E27FC236}">
                <a16:creationId xmlns:a16="http://schemas.microsoft.com/office/drawing/2014/main" id="{AB62E28D-9C5E-8548-8E79-C2902EB4A635}"/>
              </a:ext>
            </a:extLst>
          </p:cNvPr>
          <p:cNvPicPr>
            <a:picLocks noChangeAspect="1"/>
          </p:cNvPicPr>
          <p:nvPr/>
        </p:nvPicPr>
        <p:blipFill rotWithShape="1">
          <a:blip r:embed="rId2"/>
          <a:srcRect l="25339" t="26667" r="44033" b="25089"/>
          <a:stretch/>
        </p:blipFill>
        <p:spPr>
          <a:xfrm>
            <a:off x="6096000" y="1416879"/>
            <a:ext cx="4086578" cy="4023078"/>
          </a:xfrm>
          <a:prstGeom prst="rect">
            <a:avLst/>
          </a:prstGeom>
        </p:spPr>
      </p:pic>
      <p:pic>
        <p:nvPicPr>
          <p:cNvPr id="6" name="Picture 5">
            <a:extLst>
              <a:ext uri="{FF2B5EF4-FFF2-40B4-BE49-F238E27FC236}">
                <a16:creationId xmlns:a16="http://schemas.microsoft.com/office/drawing/2014/main" id="{01E3205B-A071-294F-B56C-633B7B0BD9A2}"/>
              </a:ext>
            </a:extLst>
          </p:cNvPr>
          <p:cNvPicPr>
            <a:picLocks noChangeAspect="1"/>
          </p:cNvPicPr>
          <p:nvPr/>
        </p:nvPicPr>
        <p:blipFill rotWithShape="1">
          <a:blip r:embed="rId3"/>
          <a:srcRect l="25274" t="26667" r="41907" b="25089"/>
          <a:stretch/>
        </p:blipFill>
        <p:spPr>
          <a:xfrm>
            <a:off x="1083734" y="1416879"/>
            <a:ext cx="4380088" cy="4024241"/>
          </a:xfrm>
          <a:prstGeom prst="rect">
            <a:avLst/>
          </a:prstGeom>
        </p:spPr>
      </p:pic>
      <p:sp>
        <p:nvSpPr>
          <p:cNvPr id="7" name="TextBox 6">
            <a:extLst>
              <a:ext uri="{FF2B5EF4-FFF2-40B4-BE49-F238E27FC236}">
                <a16:creationId xmlns:a16="http://schemas.microsoft.com/office/drawing/2014/main" id="{30482136-51F4-3341-8BAD-735DB67B38E1}"/>
              </a:ext>
            </a:extLst>
          </p:cNvPr>
          <p:cNvSpPr txBox="1"/>
          <p:nvPr/>
        </p:nvSpPr>
        <p:spPr>
          <a:xfrm>
            <a:off x="1061573" y="5628671"/>
            <a:ext cx="4278489" cy="523220"/>
          </a:xfrm>
          <a:prstGeom prst="rect">
            <a:avLst/>
          </a:prstGeom>
          <a:noFill/>
        </p:spPr>
        <p:txBody>
          <a:bodyPr wrap="square" rtlCol="0">
            <a:spAutoFit/>
          </a:bodyPr>
          <a:lstStyle/>
          <a:p>
            <a:pPr algn="ctr"/>
            <a:r>
              <a:rPr lang="en-US" sz="1400" dirty="0">
                <a:solidFill>
                  <a:srgbClr val="51637E"/>
                </a:solidFill>
              </a:rPr>
              <a:t>Details of the table after added taxi trip data in 2020</a:t>
            </a:r>
          </a:p>
          <a:p>
            <a:pPr algn="ctr"/>
            <a:r>
              <a:rPr lang="en-US" sz="1400" dirty="0">
                <a:solidFill>
                  <a:srgbClr val="51637E"/>
                </a:solidFill>
              </a:rPr>
              <a:t>Number of records: &gt; 26 million</a:t>
            </a:r>
          </a:p>
        </p:txBody>
      </p:sp>
      <p:sp>
        <p:nvSpPr>
          <p:cNvPr id="8" name="TextBox 7">
            <a:extLst>
              <a:ext uri="{FF2B5EF4-FFF2-40B4-BE49-F238E27FC236}">
                <a16:creationId xmlns:a16="http://schemas.microsoft.com/office/drawing/2014/main" id="{7259754E-CE51-EC49-ABC0-BE7D60875D67}"/>
              </a:ext>
            </a:extLst>
          </p:cNvPr>
          <p:cNvSpPr txBox="1"/>
          <p:nvPr/>
        </p:nvSpPr>
        <p:spPr>
          <a:xfrm>
            <a:off x="6000044" y="5628671"/>
            <a:ext cx="4278489" cy="523220"/>
          </a:xfrm>
          <a:prstGeom prst="rect">
            <a:avLst/>
          </a:prstGeom>
          <a:noFill/>
        </p:spPr>
        <p:txBody>
          <a:bodyPr wrap="square" rtlCol="0">
            <a:spAutoFit/>
          </a:bodyPr>
          <a:lstStyle/>
          <a:p>
            <a:pPr algn="ctr"/>
            <a:r>
              <a:rPr lang="en-US" sz="1400" dirty="0">
                <a:solidFill>
                  <a:srgbClr val="51637E"/>
                </a:solidFill>
              </a:rPr>
              <a:t>Details of the table after added taxi trip data in 2021</a:t>
            </a:r>
          </a:p>
          <a:p>
            <a:pPr algn="ctr"/>
            <a:r>
              <a:rPr lang="en-US" sz="1400" dirty="0">
                <a:solidFill>
                  <a:srgbClr val="51637E"/>
                </a:solidFill>
              </a:rPr>
              <a:t>Number of records: &gt; 41 million</a:t>
            </a:r>
          </a:p>
        </p:txBody>
      </p:sp>
    </p:spTree>
    <p:extLst>
      <p:ext uri="{BB962C8B-B14F-4D97-AF65-F5344CB8AC3E}">
        <p14:creationId xmlns:p14="http://schemas.microsoft.com/office/powerpoint/2010/main" val="39237186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2">
            <a:extLst>
              <a:ext uri="{FF2B5EF4-FFF2-40B4-BE49-F238E27FC236}">
                <a16:creationId xmlns:a16="http://schemas.microsoft.com/office/drawing/2014/main" id="{55CA027C-5652-A14F-B461-AB3D7908AC64}"/>
              </a:ext>
            </a:extLst>
          </p:cNvPr>
          <p:cNvSpPr txBox="1"/>
          <p:nvPr/>
        </p:nvSpPr>
        <p:spPr>
          <a:xfrm>
            <a:off x="376295" y="274058"/>
            <a:ext cx="11163056" cy="769441"/>
          </a:xfrm>
          <a:prstGeom prst="rect">
            <a:avLst/>
          </a:prstGeom>
          <a:noFill/>
        </p:spPr>
        <p:txBody>
          <a:bodyPr wrap="none" rtlCol="0">
            <a:spAutoFit/>
          </a:bodyPr>
          <a:lstStyle/>
          <a:p>
            <a:r>
              <a:rPr kumimoji="1" lang="en-US" altLang="zh-CN" sz="4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RESULTS: PREVIEW TABLE ON BIGQUERY</a:t>
            </a:r>
          </a:p>
        </p:txBody>
      </p:sp>
      <p:pic>
        <p:nvPicPr>
          <p:cNvPr id="8" name="Picture 7">
            <a:extLst>
              <a:ext uri="{FF2B5EF4-FFF2-40B4-BE49-F238E27FC236}">
                <a16:creationId xmlns:a16="http://schemas.microsoft.com/office/drawing/2014/main" id="{89A6C4CC-2716-B340-ABD1-97A385DE8829}"/>
              </a:ext>
            </a:extLst>
          </p:cNvPr>
          <p:cNvPicPr>
            <a:picLocks noChangeAspect="1"/>
          </p:cNvPicPr>
          <p:nvPr/>
        </p:nvPicPr>
        <p:blipFill rotWithShape="1">
          <a:blip r:embed="rId2"/>
          <a:srcRect t="12017"/>
          <a:stretch/>
        </p:blipFill>
        <p:spPr>
          <a:xfrm>
            <a:off x="1434946" y="1314432"/>
            <a:ext cx="9180792" cy="5048491"/>
          </a:xfrm>
          <a:prstGeom prst="rect">
            <a:avLst/>
          </a:prstGeom>
        </p:spPr>
      </p:pic>
    </p:spTree>
    <p:extLst>
      <p:ext uri="{BB962C8B-B14F-4D97-AF65-F5344CB8AC3E}">
        <p14:creationId xmlns:p14="http://schemas.microsoft.com/office/powerpoint/2010/main" val="19792829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ags/tag7.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https://www.freeppt7.com-Best PowerPoint templates for free download">
  <a:themeElements>
    <a:clrScheme name="自定义 25">
      <a:dk1>
        <a:srgbClr val="000000"/>
      </a:dk1>
      <a:lt1>
        <a:srgbClr val="FFFFFF"/>
      </a:lt1>
      <a:dk2>
        <a:srgbClr val="51647E"/>
      </a:dk2>
      <a:lt2>
        <a:srgbClr val="E7E6E6"/>
      </a:lt2>
      <a:accent1>
        <a:srgbClr val="5B9BD5"/>
      </a:accent1>
      <a:accent2>
        <a:srgbClr val="ED7D31"/>
      </a:accent2>
      <a:accent3>
        <a:srgbClr val="A5A5A5"/>
      </a:accent3>
      <a:accent4>
        <a:srgbClr val="FFD77A"/>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TotalTime>
  <Words>322</Words>
  <Application>Microsoft Macintosh PowerPoint</Application>
  <PresentationFormat>Widescreen</PresentationFormat>
  <Paragraphs>46</Paragraphs>
  <Slides>10</Slides>
  <Notes>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DengXian</vt:lpstr>
      <vt:lpstr>Arial</vt:lpstr>
      <vt:lpstr>Calibri</vt:lpstr>
      <vt:lpstr>Helvetica</vt:lpstr>
      <vt:lpstr>萝莉体 第二版</vt:lpstr>
      <vt:lpstr>雅痞-简</vt:lpstr>
      <vt:lpstr>https://www.freeppt7.com-Best PowerPoint templates for free download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c:title>
  <dc:creator/>
  <cp:lastModifiedBy>Microsoft Office User</cp:lastModifiedBy>
  <cp:revision>48</cp:revision>
  <dcterms:created xsi:type="dcterms:W3CDTF">2016-08-03T07:39:00Z</dcterms:created>
  <dcterms:modified xsi:type="dcterms:W3CDTF">2022-03-15T04:02:51Z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2052-11.1.0.8013</vt:lpwstr>
  </property>
</Properties>
</file>

<file path=docProps/thumbnail.jpeg>
</file>